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93" r:id="rId6"/>
    <p:sldId id="260" r:id="rId7"/>
    <p:sldId id="261" r:id="rId8"/>
    <p:sldId id="262" r:id="rId9"/>
    <p:sldId id="263" r:id="rId10"/>
    <p:sldId id="287" r:id="rId11"/>
    <p:sldId id="264" r:id="rId12"/>
    <p:sldId id="265" r:id="rId13"/>
    <p:sldId id="266" r:id="rId14"/>
    <p:sldId id="267" r:id="rId15"/>
    <p:sldId id="268" r:id="rId16"/>
    <p:sldId id="269" r:id="rId17"/>
    <p:sldId id="270" r:id="rId18"/>
    <p:sldId id="271" r:id="rId19"/>
    <p:sldId id="273" r:id="rId20"/>
    <p:sldId id="275" r:id="rId21"/>
    <p:sldId id="276" r:id="rId22"/>
    <p:sldId id="278" r:id="rId23"/>
    <p:sldId id="279" r:id="rId24"/>
    <p:sldId id="292" r:id="rId25"/>
    <p:sldId id="290" r:id="rId26"/>
    <p:sldId id="285" r:id="rId27"/>
    <p:sldId id="286" r:id="rId28"/>
    <p:sldId id="288" r:id="rId29"/>
    <p:sldId id="298" r:id="rId30"/>
    <p:sldId id="299" r:id="rId31"/>
    <p:sldId id="301" r:id="rId32"/>
    <p:sldId id="297" r:id="rId33"/>
    <p:sldId id="296" r:id="rId34"/>
    <p:sldId id="304" r:id="rId35"/>
    <p:sldId id="280" r:id="rId36"/>
    <p:sldId id="281" r:id="rId37"/>
    <p:sldId id="282" r:id="rId38"/>
    <p:sldId id="303" r:id="rId39"/>
    <p:sldId id="302" r:id="rId40"/>
    <p:sldId id="283" r:id="rId41"/>
  </p:sldIdLst>
  <p:sldSz cx="9144000" cy="6858000" type="screen4x3"/>
  <p:notesSz cx="6858000" cy="9144000"/>
  <p:embeddedFontLst>
    <p:embeddedFont>
      <p:font typeface="Algerian" panose="04020705040A02060702" pitchFamily="82" charset="0"/>
      <p:regular r:id="rId43"/>
    </p:embeddedFont>
    <p:embeddedFont>
      <p:font typeface="Arial Black" panose="020B0A04020102020204" pitchFamily="34" charset="0"/>
      <p:bold r:id="rId44"/>
    </p:embeddedFont>
    <p:embeddedFont>
      <p:font typeface="Arimo"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E863EA-0E82-4DCF-8C39-ABC9814FAFC3}">
  <a:tblStyle styleId="{A6E863EA-0E82-4DCF-8C39-ABC9814FAFC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CEC"/>
          </a:solidFill>
        </a:fill>
      </a:tcStyle>
    </a:wholeTbl>
    <a:band1H>
      <a:tcTxStyle/>
      <a:tcStyle>
        <a:tcBdr/>
        <a:fill>
          <a:solidFill>
            <a:srgbClr val="D6D6D6"/>
          </a:solidFill>
        </a:fill>
      </a:tcStyle>
    </a:band1H>
    <a:band2H>
      <a:tcTxStyle/>
      <a:tcStyle>
        <a:tcBdr/>
      </a:tcStyle>
    </a:band2H>
    <a:band1V>
      <a:tcTxStyle/>
      <a:tcStyle>
        <a:tcBdr/>
        <a:fill>
          <a:solidFill>
            <a:srgbClr val="D6D6D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3" d="100"/>
          <a:sy n="73" d="100"/>
        </p:scale>
        <p:origin x="582"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81a18bf5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81a18bf5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6381a18bf5_0_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381a18bf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381a18bf5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6381a18bf5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81a18bf5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81a18bf5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6381a18bf5_0_1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381a18bf5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381a18bf5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381a18bf5_0_1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381a18bf5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381a18bf5_0_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6381a18bf5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381a18bf5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381a18bf5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6381a18bf5_0_1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457200" y="228600"/>
            <a:ext cx="7772400" cy="457199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457200" y="4800600"/>
            <a:ext cx="6858000" cy="914400"/>
          </a:xfrm>
          <a:prstGeom prst="rect">
            <a:avLst/>
          </a:prstGeom>
          <a:noFill/>
          <a:ln>
            <a:noFill/>
          </a:ln>
        </p:spPr>
        <p:txBody>
          <a:bodyPr spcFirstLastPara="1" wrap="square" lIns="91425" tIns="45700" rIns="91425" bIns="45700" anchor="t" anchorCtr="0">
            <a:noAutofit/>
          </a:bodyPr>
          <a:lstStyle>
            <a:lvl1pPr lvl="0" algn="l">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spcBef>
                <a:spcPts val="600"/>
              </a:spcBef>
              <a:spcAft>
                <a:spcPts val="0"/>
              </a:spcAft>
              <a:buSzPts val="2000"/>
              <a:buNone/>
              <a:defRPr>
                <a:solidFill>
                  <a:srgbClr val="888888"/>
                </a:solidFill>
              </a:defRPr>
            </a:lvl2pPr>
            <a:lvl3pPr lvl="2" algn="ctr">
              <a:spcBef>
                <a:spcPts val="360"/>
              </a:spcBef>
              <a:spcAft>
                <a:spcPts val="0"/>
              </a:spcAft>
              <a:buSzPts val="18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sp>
        <p:nvSpPr>
          <p:cNvPr id="20" name="Google Shape;20;p2"/>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21" name="Google Shape;21;p2"/>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22" name="Google Shape;22;p2"/>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2"/>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2400" b="1" i="0" u="none" strike="noStrike" cap="none">
                <a:solidFill>
                  <a:schemeClr val="dk1"/>
                </a:solidFill>
                <a:latin typeface="Arial"/>
                <a:ea typeface="Arial"/>
                <a:cs typeface="Arial"/>
                <a:sym typeface="Arial"/>
              </a:defRPr>
            </a:lvl1pPr>
            <a:lvl2pPr marL="0" lvl="1" indent="0" algn="l">
              <a:spcBef>
                <a:spcPts val="0"/>
              </a:spcBef>
              <a:buNone/>
              <a:defRPr sz="2400" b="1" i="0" u="none" strike="noStrike" cap="none">
                <a:solidFill>
                  <a:schemeClr val="dk1"/>
                </a:solidFill>
                <a:latin typeface="Arial"/>
                <a:ea typeface="Arial"/>
                <a:cs typeface="Arial"/>
                <a:sym typeface="Arial"/>
              </a:defRPr>
            </a:lvl2pPr>
            <a:lvl3pPr marL="0" lvl="2" indent="0" algn="l">
              <a:spcBef>
                <a:spcPts val="0"/>
              </a:spcBef>
              <a:buNone/>
              <a:defRPr sz="2400" b="1" i="0" u="none" strike="noStrike" cap="none">
                <a:solidFill>
                  <a:schemeClr val="dk1"/>
                </a:solidFill>
                <a:latin typeface="Arial"/>
                <a:ea typeface="Arial"/>
                <a:cs typeface="Arial"/>
                <a:sym typeface="Arial"/>
              </a:defRPr>
            </a:lvl3pPr>
            <a:lvl4pPr marL="0" lvl="3" indent="0" algn="l">
              <a:spcBef>
                <a:spcPts val="0"/>
              </a:spcBef>
              <a:buNone/>
              <a:defRPr sz="2400" b="1" i="0" u="none" strike="noStrike" cap="none">
                <a:solidFill>
                  <a:schemeClr val="dk1"/>
                </a:solidFill>
                <a:latin typeface="Arial"/>
                <a:ea typeface="Arial"/>
                <a:cs typeface="Arial"/>
                <a:sym typeface="Arial"/>
              </a:defRPr>
            </a:lvl4pPr>
            <a:lvl5pPr marL="0" lvl="4" indent="0" algn="l">
              <a:spcBef>
                <a:spcPts val="0"/>
              </a:spcBef>
              <a:buNone/>
              <a:defRPr sz="2400" b="1" i="0" u="none" strike="noStrike" cap="none">
                <a:solidFill>
                  <a:schemeClr val="dk1"/>
                </a:solidFill>
                <a:latin typeface="Arial"/>
                <a:ea typeface="Arial"/>
                <a:cs typeface="Arial"/>
                <a:sym typeface="Arial"/>
              </a:defRPr>
            </a:lvl5pPr>
            <a:lvl6pPr marL="0" lvl="5" indent="0" algn="l">
              <a:spcBef>
                <a:spcPts val="0"/>
              </a:spcBef>
              <a:buNone/>
              <a:defRPr sz="2400" b="1" i="0" u="none" strike="noStrike" cap="none">
                <a:solidFill>
                  <a:schemeClr val="dk1"/>
                </a:solidFill>
                <a:latin typeface="Arial"/>
                <a:ea typeface="Arial"/>
                <a:cs typeface="Arial"/>
                <a:sym typeface="Arial"/>
              </a:defRPr>
            </a:lvl6pPr>
            <a:lvl7pPr marL="0" lvl="6" indent="0" algn="l">
              <a:spcBef>
                <a:spcPts val="0"/>
              </a:spcBef>
              <a:buNone/>
              <a:defRPr sz="2400" b="1" i="0" u="none" strike="noStrike" cap="none">
                <a:solidFill>
                  <a:schemeClr val="dk1"/>
                </a:solidFill>
                <a:latin typeface="Arial"/>
                <a:ea typeface="Arial"/>
                <a:cs typeface="Arial"/>
                <a:sym typeface="Arial"/>
              </a:defRPr>
            </a:lvl7pPr>
            <a:lvl8pPr marL="0" lvl="7" indent="0" algn="l">
              <a:spcBef>
                <a:spcPts val="0"/>
              </a:spcBef>
              <a:buNone/>
              <a:defRPr sz="2400" b="1" i="0" u="none" strike="noStrike" cap="none">
                <a:solidFill>
                  <a:schemeClr val="dk1"/>
                </a:solidFill>
                <a:latin typeface="Arial"/>
                <a:ea typeface="Arial"/>
                <a:cs typeface="Arial"/>
                <a:sym typeface="Arial"/>
              </a:defRPr>
            </a:lvl8pPr>
            <a:lvl9pPr marL="0" lvl="8" indent="0" algn="l">
              <a:spcBef>
                <a:spcPts val="0"/>
              </a:spcBef>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7" name="Google Shape;87;p12"/>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88" name="Google Shape;88;p12"/>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89" name="Google Shape;89;p1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 name="Google Shape;28;p3"/>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29" name="Google Shape;29;p3"/>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30" name="Google Shape;30;p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1630680" y="1574800"/>
            <a:ext cx="3291840" cy="4525963"/>
          </a:xfrm>
          <a:prstGeom prst="rect">
            <a:avLst/>
          </a:prstGeom>
          <a:noFill/>
          <a:ln>
            <a:noFill/>
          </a:ln>
        </p:spPr>
        <p:txBody>
          <a:bodyPr spcFirstLastPara="1" wrap="square" lIns="91425" tIns="45700" rIns="91425" bIns="45700" anchor="t" anchorCtr="0">
            <a:noAutofit/>
          </a:bodyPr>
          <a:lstStyle>
            <a:lvl1pPr marL="457200" lvl="0" indent="-228600" algn="l">
              <a:spcBef>
                <a:spcPts val="560"/>
              </a:spcBef>
              <a:spcAft>
                <a:spcPts val="0"/>
              </a:spcAft>
              <a:buClr>
                <a:schemeClr val="dk1"/>
              </a:buClr>
              <a:buSzPts val="2800"/>
              <a:buNone/>
              <a:defRPr sz="2800"/>
            </a:lvl1pPr>
            <a:lvl2pPr marL="914400" lvl="1" indent="-381000" algn="l">
              <a:spcBef>
                <a:spcPts val="60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0" name="Google Shape;40;p5"/>
          <p:cNvSpPr txBox="1">
            <a:spLocks noGrp="1"/>
          </p:cNvSpPr>
          <p:nvPr>
            <p:ph type="body" idx="2"/>
          </p:nvPr>
        </p:nvSpPr>
        <p:spPr>
          <a:xfrm>
            <a:off x="5090160" y="1574800"/>
            <a:ext cx="3291840" cy="4525963"/>
          </a:xfrm>
          <a:prstGeom prst="rect">
            <a:avLst/>
          </a:prstGeom>
          <a:noFill/>
          <a:ln>
            <a:noFill/>
          </a:ln>
        </p:spPr>
        <p:txBody>
          <a:bodyPr spcFirstLastPara="1" wrap="square" lIns="91425" tIns="45700" rIns="91425" bIns="45700" anchor="t" anchorCtr="0">
            <a:noAutofit/>
          </a:bodyPr>
          <a:lstStyle>
            <a:lvl1pPr marL="457200" lvl="0" indent="-228600" algn="l">
              <a:spcBef>
                <a:spcPts val="560"/>
              </a:spcBef>
              <a:spcAft>
                <a:spcPts val="0"/>
              </a:spcAft>
              <a:buClr>
                <a:schemeClr val="dk1"/>
              </a:buClr>
              <a:buSzPts val="2800"/>
              <a:buNone/>
              <a:defRPr sz="2800"/>
            </a:lvl1pPr>
            <a:lvl2pPr marL="914400" lvl="1" indent="-381000" algn="l">
              <a:spcBef>
                <a:spcPts val="60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1" name="Google Shape;41;p5"/>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42" name="Google Shape;42;p5"/>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43" name="Google Shape;43;p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627632" y="1572768"/>
            <a:ext cx="3291840"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a:spcBef>
                <a:spcPts val="6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7" name="Google Shape;47;p6"/>
          <p:cNvSpPr txBox="1">
            <a:spLocks noGrp="1"/>
          </p:cNvSpPr>
          <p:nvPr>
            <p:ph type="body" idx="2"/>
          </p:nvPr>
        </p:nvSpPr>
        <p:spPr>
          <a:xfrm>
            <a:off x="1627632" y="2259366"/>
            <a:ext cx="3291840" cy="3840480"/>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None/>
              <a:defRPr sz="2400"/>
            </a:lvl1pPr>
            <a:lvl2pPr marL="914400" lvl="1" indent="-355600" algn="l">
              <a:spcBef>
                <a:spcPts val="6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8" name="Google Shape;48;p6"/>
          <p:cNvSpPr txBox="1">
            <a:spLocks noGrp="1"/>
          </p:cNvSpPr>
          <p:nvPr>
            <p:ph type="body" idx="3"/>
          </p:nvPr>
        </p:nvSpPr>
        <p:spPr>
          <a:xfrm>
            <a:off x="5093208" y="1572768"/>
            <a:ext cx="3291840"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a:spcBef>
                <a:spcPts val="6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9" name="Google Shape;49;p6"/>
          <p:cNvSpPr txBox="1">
            <a:spLocks noGrp="1"/>
          </p:cNvSpPr>
          <p:nvPr>
            <p:ph type="body" idx="4"/>
          </p:nvPr>
        </p:nvSpPr>
        <p:spPr>
          <a:xfrm>
            <a:off x="5093208" y="2259366"/>
            <a:ext cx="3291840" cy="3840480"/>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None/>
              <a:defRPr sz="2400"/>
            </a:lvl1pPr>
            <a:lvl2pPr marL="914400" lvl="1" indent="-355600" algn="l">
              <a:spcBef>
                <a:spcPts val="6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0" name="Google Shape;50;p6"/>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51" name="Google Shape;51;p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52" name="Google Shape;52;p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56" name="Google Shape;56;p7"/>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57" name="Google Shape;57;p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60" name="Google Shape;60;p8"/>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61" name="Google Shape;61;p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body" idx="1"/>
          </p:nvPr>
        </p:nvSpPr>
        <p:spPr>
          <a:xfrm>
            <a:off x="3575050" y="1600200"/>
            <a:ext cx="5111750" cy="4480560"/>
          </a:xfrm>
          <a:prstGeom prst="rect">
            <a:avLst/>
          </a:prstGeom>
          <a:noFill/>
          <a:ln>
            <a:noFill/>
          </a:ln>
        </p:spPr>
        <p:txBody>
          <a:bodyPr spcFirstLastPara="1" wrap="square" lIns="91425" tIns="45700" rIns="91425" bIns="45700" anchor="t" anchorCtr="0">
            <a:noAutofit/>
          </a:bodyPr>
          <a:lstStyle>
            <a:lvl1pPr marL="457200" lvl="0" indent="-228600" algn="l">
              <a:spcBef>
                <a:spcPts val="640"/>
              </a:spcBef>
              <a:spcAft>
                <a:spcPts val="0"/>
              </a:spcAft>
              <a:buClr>
                <a:schemeClr val="dk1"/>
              </a:buClr>
              <a:buSzPts val="3200"/>
              <a:buNone/>
              <a:defRPr sz="3200"/>
            </a:lvl1pPr>
            <a:lvl2pPr marL="914400" lvl="1" indent="-406400" algn="l">
              <a:spcBef>
                <a:spcPts val="60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4" name="Google Shape;64;p9"/>
          <p:cNvSpPr txBox="1">
            <a:spLocks noGrp="1"/>
          </p:cNvSpPr>
          <p:nvPr>
            <p:ph type="body" idx="2"/>
          </p:nvPr>
        </p:nvSpPr>
        <p:spPr>
          <a:xfrm>
            <a:off x="457200" y="1600200"/>
            <a:ext cx="3008313" cy="4480560"/>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None/>
              <a:defRPr sz="1600"/>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65" name="Google Shape;65;p9"/>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66" name="Google Shape;66;p9"/>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67" name="Google Shape;67;p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68" name="Google Shape;68;p9"/>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0"/>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 name="Google Shape;71;p10"/>
          <p:cNvSpPr>
            <a:spLocks noGrp="1"/>
          </p:cNvSpPr>
          <p:nvPr>
            <p:ph type="pic" idx="2"/>
          </p:nvPr>
        </p:nvSpPr>
        <p:spPr>
          <a:xfrm>
            <a:off x="-1" y="0"/>
            <a:ext cx="9000877" cy="4846320"/>
          </a:xfrm>
          <a:prstGeom prst="rect">
            <a:avLst/>
          </a:prstGeom>
          <a:solidFill>
            <a:srgbClr val="BFBFBF"/>
          </a:solid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spcBef>
                <a:spcPts val="600"/>
              </a:spcBef>
              <a:spcAft>
                <a:spcPts val="0"/>
              </a:spcAft>
              <a:buClr>
                <a:schemeClr val="dk2"/>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10"/>
          <p:cNvSpPr txBox="1">
            <a:spLocks noGrp="1"/>
          </p:cNvSpPr>
          <p:nvPr>
            <p:ph type="body" idx="1"/>
          </p:nvPr>
        </p:nvSpPr>
        <p:spPr>
          <a:xfrm>
            <a:off x="457200" y="5715000"/>
            <a:ext cx="8153400" cy="457200"/>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chemeClr val="dk1"/>
              </a:buClr>
              <a:buSzPts val="1600"/>
              <a:buNone/>
              <a:defRPr sz="1600"/>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3" name="Google Shape;73;p1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74" name="Google Shape;74;p10"/>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75" name="Google Shape;75;p1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2400" b="1" i="0" u="none" strike="noStrike" cap="none">
                <a:solidFill>
                  <a:schemeClr val="dk1"/>
                </a:solidFill>
                <a:latin typeface="Arial"/>
                <a:ea typeface="Arial"/>
                <a:cs typeface="Arial"/>
                <a:sym typeface="Arial"/>
              </a:defRPr>
            </a:lvl1pPr>
            <a:lvl2pPr marL="0" lvl="1" indent="0" algn="l">
              <a:spcBef>
                <a:spcPts val="0"/>
              </a:spcBef>
              <a:buNone/>
              <a:defRPr sz="2400" b="1" i="0" u="none" strike="noStrike" cap="none">
                <a:solidFill>
                  <a:schemeClr val="dk1"/>
                </a:solidFill>
                <a:latin typeface="Arial"/>
                <a:ea typeface="Arial"/>
                <a:cs typeface="Arial"/>
                <a:sym typeface="Arial"/>
              </a:defRPr>
            </a:lvl2pPr>
            <a:lvl3pPr marL="0" lvl="2" indent="0" algn="l">
              <a:spcBef>
                <a:spcPts val="0"/>
              </a:spcBef>
              <a:buNone/>
              <a:defRPr sz="2400" b="1" i="0" u="none" strike="noStrike" cap="none">
                <a:solidFill>
                  <a:schemeClr val="dk1"/>
                </a:solidFill>
                <a:latin typeface="Arial"/>
                <a:ea typeface="Arial"/>
                <a:cs typeface="Arial"/>
                <a:sym typeface="Arial"/>
              </a:defRPr>
            </a:lvl3pPr>
            <a:lvl4pPr marL="0" lvl="3" indent="0" algn="l">
              <a:spcBef>
                <a:spcPts val="0"/>
              </a:spcBef>
              <a:buNone/>
              <a:defRPr sz="2400" b="1" i="0" u="none" strike="noStrike" cap="none">
                <a:solidFill>
                  <a:schemeClr val="dk1"/>
                </a:solidFill>
                <a:latin typeface="Arial"/>
                <a:ea typeface="Arial"/>
                <a:cs typeface="Arial"/>
                <a:sym typeface="Arial"/>
              </a:defRPr>
            </a:lvl4pPr>
            <a:lvl5pPr marL="0" lvl="4" indent="0" algn="l">
              <a:spcBef>
                <a:spcPts val="0"/>
              </a:spcBef>
              <a:buNone/>
              <a:defRPr sz="2400" b="1" i="0" u="none" strike="noStrike" cap="none">
                <a:solidFill>
                  <a:schemeClr val="dk1"/>
                </a:solidFill>
                <a:latin typeface="Arial"/>
                <a:ea typeface="Arial"/>
                <a:cs typeface="Arial"/>
                <a:sym typeface="Arial"/>
              </a:defRPr>
            </a:lvl5pPr>
            <a:lvl6pPr marL="0" lvl="5" indent="0" algn="l">
              <a:spcBef>
                <a:spcPts val="0"/>
              </a:spcBef>
              <a:buNone/>
              <a:defRPr sz="2400" b="1" i="0" u="none" strike="noStrike" cap="none">
                <a:solidFill>
                  <a:schemeClr val="dk1"/>
                </a:solidFill>
                <a:latin typeface="Arial"/>
                <a:ea typeface="Arial"/>
                <a:cs typeface="Arial"/>
                <a:sym typeface="Arial"/>
              </a:defRPr>
            </a:lvl6pPr>
            <a:lvl7pPr marL="0" lvl="6" indent="0" algn="l">
              <a:spcBef>
                <a:spcPts val="0"/>
              </a:spcBef>
              <a:buNone/>
              <a:defRPr sz="2400" b="1" i="0" u="none" strike="noStrike" cap="none">
                <a:solidFill>
                  <a:schemeClr val="dk1"/>
                </a:solidFill>
                <a:latin typeface="Arial"/>
                <a:ea typeface="Arial"/>
                <a:cs typeface="Arial"/>
                <a:sym typeface="Arial"/>
              </a:defRPr>
            </a:lvl7pPr>
            <a:lvl8pPr marL="0" lvl="7" indent="0" algn="l">
              <a:spcBef>
                <a:spcPts val="0"/>
              </a:spcBef>
              <a:buNone/>
              <a:defRPr sz="2400" b="1" i="0" u="none" strike="noStrike" cap="none">
                <a:solidFill>
                  <a:schemeClr val="dk1"/>
                </a:solidFill>
                <a:latin typeface="Arial"/>
                <a:ea typeface="Arial"/>
                <a:cs typeface="Arial"/>
                <a:sym typeface="Arial"/>
              </a:defRPr>
            </a:lvl8pPr>
            <a:lvl9pPr marL="0" lvl="8" indent="0" algn="l">
              <a:spcBef>
                <a:spcPts val="0"/>
              </a:spcBef>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76" name="Google Shape;76;p10"/>
          <p:cNvSpPr txBox="1">
            <a:spLocks noGrp="1"/>
          </p:cNvSpPr>
          <p:nvPr>
            <p:ph type="title"/>
          </p:nvPr>
        </p:nvSpPr>
        <p:spPr>
          <a:xfrm>
            <a:off x="457200" y="4953000"/>
            <a:ext cx="8153400" cy="762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2080418" y="129382"/>
            <a:ext cx="4373563" cy="76200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11"/>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20-Nov-2019</a:t>
            </a:r>
            <a:endParaRPr/>
          </a:p>
        </p:txBody>
      </p:sp>
      <p:sp>
        <p:nvSpPr>
          <p:cNvPr id="82" name="Google Shape;82;p11"/>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Blind-Face</a:t>
            </a:r>
            <a:endParaRPr/>
          </a:p>
        </p:txBody>
      </p:sp>
      <p:sp>
        <p:nvSpPr>
          <p:cNvPr id="83" name="Google Shape;83;p1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20-Nov-2019</a:t>
            </a:r>
            <a:endParaRPr/>
          </a:p>
        </p:txBody>
      </p:sp>
      <p:sp>
        <p:nvSpPr>
          <p:cNvPr id="13" name="Google Shape;13;p1"/>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Blind-Face</a:t>
            </a:r>
            <a:endParaRPr/>
          </a:p>
        </p:txBody>
      </p:sp>
      <p:sp>
        <p:nvSpPr>
          <p:cNvPr id="14" name="Google Shape;14;p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i="0" u="none" strike="noStrike" cap="none">
                <a:solidFill>
                  <a:schemeClr val="dk2"/>
                </a:solidFill>
                <a:latin typeface="Arial"/>
                <a:ea typeface="Arial"/>
                <a:cs typeface="Arial"/>
                <a:sym typeface="Arial"/>
              </a:defRPr>
            </a:lvl1pPr>
            <a:lvl2pPr marL="0" marR="0" lvl="1" indent="0" algn="l" rtl="0">
              <a:spcBef>
                <a:spcPts val="0"/>
              </a:spcBef>
              <a:buNone/>
              <a:defRPr sz="2400" b="1" i="0" u="none" strike="noStrike" cap="none">
                <a:solidFill>
                  <a:schemeClr val="dk2"/>
                </a:solidFill>
                <a:latin typeface="Arial"/>
                <a:ea typeface="Arial"/>
                <a:cs typeface="Arial"/>
                <a:sym typeface="Arial"/>
              </a:defRPr>
            </a:lvl2pPr>
            <a:lvl3pPr marL="0" marR="0" lvl="2" indent="0" algn="l" rtl="0">
              <a:spcBef>
                <a:spcPts val="0"/>
              </a:spcBef>
              <a:buNone/>
              <a:defRPr sz="2400" b="1" i="0" u="none" strike="noStrike" cap="none">
                <a:solidFill>
                  <a:schemeClr val="dk2"/>
                </a:solidFill>
                <a:latin typeface="Arial"/>
                <a:ea typeface="Arial"/>
                <a:cs typeface="Arial"/>
                <a:sym typeface="Arial"/>
              </a:defRPr>
            </a:lvl3pPr>
            <a:lvl4pPr marL="0" marR="0" lvl="3" indent="0" algn="l" rtl="0">
              <a:spcBef>
                <a:spcPts val="0"/>
              </a:spcBef>
              <a:buNone/>
              <a:defRPr sz="2400" b="1" i="0" u="none" strike="noStrike" cap="none">
                <a:solidFill>
                  <a:schemeClr val="dk2"/>
                </a:solidFill>
                <a:latin typeface="Arial"/>
                <a:ea typeface="Arial"/>
                <a:cs typeface="Arial"/>
                <a:sym typeface="Arial"/>
              </a:defRPr>
            </a:lvl4pPr>
            <a:lvl5pPr marL="0" marR="0" lvl="4" indent="0" algn="l" rtl="0">
              <a:spcBef>
                <a:spcPts val="0"/>
              </a:spcBef>
              <a:buNone/>
              <a:defRPr sz="2400" b="1" i="0" u="none" strike="noStrike" cap="none">
                <a:solidFill>
                  <a:schemeClr val="dk2"/>
                </a:solidFill>
                <a:latin typeface="Arial"/>
                <a:ea typeface="Arial"/>
                <a:cs typeface="Arial"/>
                <a:sym typeface="Arial"/>
              </a:defRPr>
            </a:lvl5pPr>
            <a:lvl6pPr marL="0" marR="0" lvl="5" indent="0" algn="l" rtl="0">
              <a:spcBef>
                <a:spcPts val="0"/>
              </a:spcBef>
              <a:buNone/>
              <a:defRPr sz="2400" b="1" i="0" u="none" strike="noStrike" cap="none">
                <a:solidFill>
                  <a:schemeClr val="dk2"/>
                </a:solidFill>
                <a:latin typeface="Arial"/>
                <a:ea typeface="Arial"/>
                <a:cs typeface="Arial"/>
                <a:sym typeface="Arial"/>
              </a:defRPr>
            </a:lvl6pPr>
            <a:lvl7pPr marL="0" marR="0" lvl="6" indent="0" algn="l" rtl="0">
              <a:spcBef>
                <a:spcPts val="0"/>
              </a:spcBef>
              <a:buNone/>
              <a:defRPr sz="2400" b="1" i="0" u="none" strike="noStrike" cap="none">
                <a:solidFill>
                  <a:schemeClr val="dk2"/>
                </a:solidFill>
                <a:latin typeface="Arial"/>
                <a:ea typeface="Arial"/>
                <a:cs typeface="Arial"/>
                <a:sym typeface="Arial"/>
              </a:defRPr>
            </a:lvl7pPr>
            <a:lvl8pPr marL="0" marR="0" lvl="7" indent="0" algn="l" rtl="0">
              <a:spcBef>
                <a:spcPts val="0"/>
              </a:spcBef>
              <a:buNone/>
              <a:defRPr sz="2400" b="1" i="0" u="none" strike="noStrike" cap="none">
                <a:solidFill>
                  <a:schemeClr val="dk2"/>
                </a:solidFill>
                <a:latin typeface="Arial"/>
                <a:ea typeface="Arial"/>
                <a:cs typeface="Arial"/>
                <a:sym typeface="Arial"/>
              </a:defRPr>
            </a:lvl8pPr>
            <a:lvl9pPr marL="0" marR="0" lvl="8" indent="0" algn="l" rtl="0">
              <a:spcBef>
                <a:spcPts val="0"/>
              </a:spcBef>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5" name="Google Shape;15;p1"/>
          <p:cNvSpPr/>
          <p:nvPr/>
        </p:nvSpPr>
        <p:spPr>
          <a:xfrm>
            <a:off x="9001124" y="0"/>
            <a:ext cx="142876"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 name="Google Shape;16;p1"/>
          <p:cNvSpPr/>
          <p:nvPr/>
        </p:nvSpPr>
        <p:spPr>
          <a:xfrm>
            <a:off x="9001124" y="1371600"/>
            <a:ext cx="142876"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158750" y="1219200"/>
            <a:ext cx="8705850" cy="1371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Arial Black"/>
              <a:buNone/>
            </a:pPr>
            <a:br>
              <a:rPr lang="en-US" sz="3000" dirty="0">
                <a:latin typeface="Arial Black"/>
                <a:ea typeface="Arial Black"/>
                <a:cs typeface="Arial Black"/>
                <a:sym typeface="Arial Black"/>
              </a:rPr>
            </a:br>
            <a:endParaRPr sz="3000"/>
          </a:p>
          <a:p>
            <a:pPr marL="0" lvl="0" indent="0" algn="ctr" rtl="0">
              <a:lnSpc>
                <a:spcPct val="100000"/>
              </a:lnSpc>
              <a:spcBef>
                <a:spcPts val="0"/>
              </a:spcBef>
              <a:spcAft>
                <a:spcPts val="0"/>
              </a:spcAft>
              <a:buClr>
                <a:schemeClr val="dk1"/>
              </a:buClr>
              <a:buSzPts val="3000"/>
              <a:buFont typeface="Arial Black"/>
              <a:buNone/>
            </a:pPr>
            <a:r>
              <a:rPr lang="en-US" sz="3000" dirty="0"/>
              <a:t>Blind-Face</a:t>
            </a:r>
            <a:endParaRPr sz="3000"/>
          </a:p>
          <a:p>
            <a:pPr marL="0" lvl="0" indent="0" algn="ctr" rtl="0">
              <a:lnSpc>
                <a:spcPct val="100000"/>
              </a:lnSpc>
              <a:spcBef>
                <a:spcPts val="0"/>
              </a:spcBef>
              <a:spcAft>
                <a:spcPts val="0"/>
              </a:spcAft>
              <a:buClr>
                <a:schemeClr val="dk1"/>
              </a:buClr>
              <a:buSzPts val="3000"/>
              <a:buFont typeface="Arial Black"/>
              <a:buNone/>
            </a:pPr>
            <a:r>
              <a:rPr lang="en-US" sz="3000" dirty="0"/>
              <a:t>(Face Expression Identification Using Image Processing)</a:t>
            </a:r>
            <a:endParaRPr sz="3000"/>
          </a:p>
        </p:txBody>
      </p:sp>
      <p:sp>
        <p:nvSpPr>
          <p:cNvPr id="96" name="Google Shape;96;p13"/>
          <p:cNvSpPr txBox="1">
            <a:spLocks noGrp="1"/>
          </p:cNvSpPr>
          <p:nvPr>
            <p:ph type="subTitle" idx="1"/>
          </p:nvPr>
        </p:nvSpPr>
        <p:spPr>
          <a:xfrm>
            <a:off x="35496" y="4005064"/>
            <a:ext cx="5832648" cy="216713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1500"/>
              <a:buNone/>
            </a:pPr>
            <a:r>
              <a:rPr lang="en-US" sz="1500" dirty="0"/>
              <a:t>PRESENTED BY :</a:t>
            </a:r>
            <a:endParaRPr/>
          </a:p>
          <a:p>
            <a:pPr marL="0" lvl="0" indent="0" algn="l" rtl="0">
              <a:spcBef>
                <a:spcPts val="900"/>
              </a:spcBef>
              <a:spcAft>
                <a:spcPts val="0"/>
              </a:spcAft>
              <a:buClr>
                <a:schemeClr val="dk2"/>
              </a:buClr>
              <a:buSzPts val="1500"/>
              <a:buNone/>
            </a:pPr>
            <a:r>
              <a:rPr lang="en-US" sz="1500" dirty="0" err="1"/>
              <a:t>Vikaskumar</a:t>
            </a:r>
            <a:r>
              <a:rPr lang="en-US" sz="1500" dirty="0"/>
              <a:t> </a:t>
            </a:r>
            <a:r>
              <a:rPr lang="en-US" sz="1500" dirty="0" err="1"/>
              <a:t>Darji</a:t>
            </a:r>
            <a:r>
              <a:rPr lang="en-US" sz="1500" dirty="0"/>
              <a:t>  (160303108018)</a:t>
            </a:r>
            <a:endParaRPr sz="1500"/>
          </a:p>
          <a:p>
            <a:pPr marL="0" lvl="0" indent="0" algn="l" rtl="0">
              <a:spcBef>
                <a:spcPts val="900"/>
              </a:spcBef>
              <a:spcAft>
                <a:spcPts val="0"/>
              </a:spcAft>
              <a:buClr>
                <a:schemeClr val="dk2"/>
              </a:buClr>
              <a:buSzPts val="1500"/>
              <a:buNone/>
            </a:pPr>
            <a:r>
              <a:rPr lang="en-US" sz="1500" dirty="0" err="1"/>
              <a:t>Rishi</a:t>
            </a:r>
            <a:r>
              <a:rPr lang="en-US" sz="1500" dirty="0"/>
              <a:t> Joshi	  (160303108042)</a:t>
            </a:r>
            <a:endParaRPr sz="1500"/>
          </a:p>
          <a:p>
            <a:pPr marL="0" lvl="0" indent="0" algn="l" rtl="0">
              <a:spcBef>
                <a:spcPts val="900"/>
              </a:spcBef>
              <a:spcAft>
                <a:spcPts val="0"/>
              </a:spcAft>
              <a:buClr>
                <a:schemeClr val="dk2"/>
              </a:buClr>
              <a:buSzPts val="1500"/>
              <a:buNone/>
            </a:pPr>
            <a:r>
              <a:rPr lang="en-US" sz="1500" dirty="0" err="1"/>
              <a:t>Krupali</a:t>
            </a:r>
            <a:r>
              <a:rPr lang="en-US" sz="1500" dirty="0"/>
              <a:t> </a:t>
            </a:r>
            <a:r>
              <a:rPr lang="en-US" sz="1500" dirty="0" err="1"/>
              <a:t>Kumbhani</a:t>
            </a:r>
            <a:r>
              <a:rPr lang="en-US" sz="1500" dirty="0"/>
              <a:t> (160303108052)</a:t>
            </a:r>
            <a:endParaRPr sz="1500"/>
          </a:p>
        </p:txBody>
      </p:sp>
      <p:sp>
        <p:nvSpPr>
          <p:cNvPr id="97" name="Google Shape;97;p13"/>
          <p:cNvSpPr txBox="1"/>
          <p:nvPr/>
        </p:nvSpPr>
        <p:spPr>
          <a:xfrm>
            <a:off x="5638800" y="4005064"/>
            <a:ext cx="3200400" cy="20099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SzPts val="1500"/>
              <a:buFont typeface="Arial"/>
              <a:buNone/>
            </a:pPr>
            <a:r>
              <a:rPr lang="en-US" sz="1500" b="0" i="0" u="none" strike="noStrike" cap="none" dirty="0">
                <a:solidFill>
                  <a:schemeClr val="dk2"/>
                </a:solidFill>
                <a:latin typeface="Arial Black"/>
                <a:ea typeface="Arial Black"/>
                <a:cs typeface="Arial Black"/>
                <a:sym typeface="Arial Black"/>
              </a:rPr>
              <a:t>UNDER GUIDANCE OF : </a:t>
            </a:r>
            <a:endParaRPr/>
          </a:p>
          <a:p>
            <a:pPr marL="0" marR="0" lvl="0" indent="0" algn="l" rtl="0">
              <a:spcBef>
                <a:spcPts val="900"/>
              </a:spcBef>
              <a:spcAft>
                <a:spcPts val="0"/>
              </a:spcAft>
              <a:buClr>
                <a:schemeClr val="dk2"/>
              </a:buClr>
              <a:buSzPts val="1500"/>
              <a:buFont typeface="Arial"/>
              <a:buNone/>
            </a:pPr>
            <a:r>
              <a:rPr lang="en-US" sz="1500" dirty="0">
                <a:solidFill>
                  <a:schemeClr val="dk2"/>
                </a:solidFill>
                <a:latin typeface="Arial Black"/>
                <a:ea typeface="Arial Black"/>
                <a:cs typeface="Arial Black"/>
                <a:sym typeface="Arial Black"/>
              </a:rPr>
              <a:t>Prof. </a:t>
            </a:r>
            <a:r>
              <a:rPr lang="en-US" sz="1500" dirty="0" err="1">
                <a:solidFill>
                  <a:schemeClr val="dk2"/>
                </a:solidFill>
                <a:latin typeface="Arial Black"/>
                <a:ea typeface="Arial Black"/>
                <a:cs typeface="Arial Black"/>
                <a:sym typeface="Arial Black"/>
              </a:rPr>
              <a:t>Awadhesh</a:t>
            </a:r>
            <a:r>
              <a:rPr lang="en-US" sz="1500" dirty="0">
                <a:solidFill>
                  <a:schemeClr val="dk2"/>
                </a:solidFill>
                <a:latin typeface="Arial Black"/>
                <a:ea typeface="Arial Black"/>
                <a:cs typeface="Arial Black"/>
                <a:sym typeface="Arial Black"/>
              </a:rPr>
              <a:t> Dixit</a:t>
            </a:r>
            <a:endParaRPr sz="1500" b="0" i="0" u="none" strike="noStrike" cap="none">
              <a:solidFill>
                <a:schemeClr val="dk2"/>
              </a:solidFill>
              <a:latin typeface="Arial Black"/>
              <a:ea typeface="Arial Black"/>
              <a:cs typeface="Arial Black"/>
              <a:sym typeface="Arial Black"/>
            </a:endParaRPr>
          </a:p>
          <a:p>
            <a:pPr marL="0" marR="0" lvl="0" indent="0" algn="l" rtl="0">
              <a:spcBef>
                <a:spcPts val="900"/>
              </a:spcBef>
              <a:spcAft>
                <a:spcPts val="0"/>
              </a:spcAft>
              <a:buClr>
                <a:schemeClr val="dk2"/>
              </a:buClr>
              <a:buSzPts val="1500"/>
              <a:buFont typeface="Arial"/>
              <a:buNone/>
            </a:pPr>
            <a:r>
              <a:rPr lang="en-US" sz="1500" b="0" i="0" u="none" strike="noStrike" cap="none" dirty="0">
                <a:solidFill>
                  <a:schemeClr val="dk2"/>
                </a:solidFill>
                <a:latin typeface="Arial Black"/>
                <a:ea typeface="Arial Black"/>
                <a:cs typeface="Arial Black"/>
                <a:sym typeface="Arial Black"/>
              </a:rPr>
              <a:t>ASSISTANT PROFESSOR</a:t>
            </a:r>
            <a:endParaRPr/>
          </a:p>
          <a:p>
            <a:pPr marL="0" marR="0" lvl="0" indent="0" algn="l" rtl="0">
              <a:spcBef>
                <a:spcPts val="900"/>
              </a:spcBef>
              <a:spcAft>
                <a:spcPts val="0"/>
              </a:spcAft>
              <a:buClr>
                <a:schemeClr val="dk2"/>
              </a:buClr>
              <a:buSzPts val="1500"/>
              <a:buFont typeface="Arial"/>
              <a:buNone/>
            </a:pPr>
            <a:r>
              <a:rPr lang="en-US" sz="1500" b="0" i="0" u="none" strike="noStrike" cap="none" dirty="0">
                <a:solidFill>
                  <a:schemeClr val="dk2"/>
                </a:solidFill>
                <a:latin typeface="Arial Black"/>
                <a:ea typeface="Arial Black"/>
                <a:cs typeface="Arial Black"/>
                <a:sym typeface="Arial Black"/>
              </a:rPr>
              <a:t>(IT DEPARTMENT) </a:t>
            </a:r>
            <a:endParaRPr/>
          </a:p>
        </p:txBody>
      </p:sp>
      <p:pic>
        <p:nvPicPr>
          <p:cNvPr id="98" name="Google Shape;98;p13" descr="http://upload.wikimedia.org/wikipedia/en/8/8d/Parul_Institute_of_Engineering_and_Technology_logo.jpg"/>
          <p:cNvPicPr preferRelativeResize="0"/>
          <p:nvPr/>
        </p:nvPicPr>
        <p:blipFill rotWithShape="1">
          <a:blip r:embed="rId3">
            <a:alphaModFix/>
          </a:blip>
          <a:srcRect/>
          <a:stretch/>
        </p:blipFill>
        <p:spPr>
          <a:xfrm>
            <a:off x="393700" y="461282"/>
            <a:ext cx="1676400" cy="1084561"/>
          </a:xfrm>
          <a:prstGeom prst="rect">
            <a:avLst/>
          </a:prstGeom>
          <a:noFill/>
          <a:ln>
            <a:noFill/>
          </a:ln>
        </p:spPr>
      </p:pic>
      <p:sp>
        <p:nvSpPr>
          <p:cNvPr id="7"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solidFill>
                  <a:srgbClr val="FF0000"/>
                </a:solidFill>
              </a:rPr>
              <a:pPr marL="0" lvl="0" indent="0" algn="l" rtl="0">
                <a:spcBef>
                  <a:spcPts val="0"/>
                </a:spcBef>
                <a:spcAft>
                  <a:spcPts val="0"/>
                </a:spcAft>
                <a:buNone/>
              </a:pPr>
              <a:t>1</a:t>
            </a:fld>
            <a:endParaRPr b="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338457" cy="1371600"/>
          </a:xfrm>
        </p:spPr>
        <p:txBody>
          <a:bodyPr/>
          <a:lstStyle/>
          <a:p>
            <a:pPr algn="ctr"/>
            <a:r>
              <a:rPr lang="en-US" dirty="0"/>
              <a:t>Application</a:t>
            </a:r>
          </a:p>
        </p:txBody>
      </p:sp>
      <p:sp>
        <p:nvSpPr>
          <p:cNvPr id="3" name="Text Placeholder 2"/>
          <p:cNvSpPr>
            <a:spLocks noGrp="1"/>
          </p:cNvSpPr>
          <p:nvPr>
            <p:ph type="body" idx="1"/>
          </p:nvPr>
        </p:nvSpPr>
        <p:spPr/>
        <p:txBody>
          <a:bodyPr/>
          <a:lstStyle/>
          <a:p>
            <a:pPr>
              <a:buFont typeface="Wingdings" pitchFamily="2" charset="2"/>
              <a:buChar char="v"/>
            </a:pPr>
            <a:r>
              <a:rPr lang="en-US" b="0" dirty="0">
                <a:solidFill>
                  <a:schemeClr val="tx1"/>
                </a:solidFill>
                <a:latin typeface="Times New Roman" pitchFamily="18" charset="0"/>
                <a:cs typeface="Times New Roman" pitchFamily="18" charset="0"/>
              </a:rPr>
              <a:t>Blind face can be use as:</a:t>
            </a:r>
          </a:p>
          <a:p>
            <a:endParaRPr lang="en-US" b="0" dirty="0">
              <a:solidFill>
                <a:schemeClr val="tx1"/>
              </a:solidFill>
              <a:latin typeface="Times New Roman" pitchFamily="18" charset="0"/>
              <a:cs typeface="Times New Roman" pitchFamily="18" charset="0"/>
            </a:endParaRPr>
          </a:p>
          <a:p>
            <a:pPr>
              <a:buFont typeface="Arial" pitchFamily="34" charset="0"/>
              <a:buChar char="•"/>
            </a:pPr>
            <a:r>
              <a:rPr lang="en-US" b="0" dirty="0">
                <a:solidFill>
                  <a:schemeClr val="tx1"/>
                </a:solidFill>
                <a:latin typeface="Times New Roman" pitchFamily="18" charset="0"/>
                <a:cs typeface="Times New Roman" pitchFamily="18" charset="0"/>
              </a:rPr>
              <a:t>For Blind  Assistance System</a:t>
            </a:r>
          </a:p>
          <a:p>
            <a:pPr>
              <a:buFont typeface="Arial" pitchFamily="34" charset="0"/>
              <a:buChar char="•"/>
            </a:pPr>
            <a:r>
              <a:rPr lang="en-US" b="0" dirty="0">
                <a:solidFill>
                  <a:schemeClr val="tx1"/>
                </a:solidFill>
                <a:latin typeface="Times New Roman" pitchFamily="18" charset="0"/>
                <a:cs typeface="Times New Roman" pitchFamily="18" charset="0"/>
              </a:rPr>
              <a:t>In Facial Gesture Implementation </a:t>
            </a:r>
          </a:p>
          <a:p>
            <a:pPr>
              <a:buFont typeface="Arial" pitchFamily="34" charset="0"/>
              <a:buChar char="•"/>
            </a:pPr>
            <a:r>
              <a:rPr lang="en-US" b="0" dirty="0">
                <a:solidFill>
                  <a:schemeClr val="tx1"/>
                </a:solidFill>
                <a:latin typeface="Times New Roman" pitchFamily="18" charset="0"/>
                <a:cs typeface="Times New Roman" pitchFamily="18" charset="0"/>
              </a:rPr>
              <a:t>In Locking System for home Automation security </a:t>
            </a:r>
          </a:p>
          <a:p>
            <a:pPr>
              <a:buFont typeface="Arial" pitchFamily="34" charset="0"/>
              <a:buChar char="•"/>
            </a:pPr>
            <a:r>
              <a:rPr lang="en-US" b="0" dirty="0">
                <a:solidFill>
                  <a:schemeClr val="tx1"/>
                </a:solidFill>
                <a:latin typeface="Times New Roman" pitchFamily="18" charset="0"/>
                <a:cs typeface="Times New Roman" pitchFamily="18" charset="0"/>
              </a:rPr>
              <a:t>For Human-To-Machine communication</a:t>
            </a:r>
          </a:p>
          <a:p>
            <a:pPr>
              <a:buFont typeface="Arial" pitchFamily="34" charset="0"/>
              <a:buChar char="•"/>
            </a:pPr>
            <a:r>
              <a:rPr lang="en-US" b="0" dirty="0">
                <a:solidFill>
                  <a:schemeClr val="tx1"/>
                </a:solidFill>
                <a:latin typeface="Times New Roman" pitchFamily="18" charset="0"/>
                <a:cs typeface="Times New Roman" pitchFamily="18" charset="0"/>
              </a:rPr>
              <a:t>To Identify Mental Health System</a:t>
            </a:r>
          </a:p>
          <a:p>
            <a:pPr>
              <a:buFont typeface="Arial" pitchFamily="34" charset="0"/>
              <a:buChar char="•"/>
            </a:pPr>
            <a:endParaRPr lang="en-US" b="0" dirty="0">
              <a:solidFill>
                <a:schemeClr val="tx1"/>
              </a:solidFill>
              <a:latin typeface="Times New Roman" pitchFamily="18" charset="0"/>
              <a:cs typeface="Times New Roman" pitchFamily="18" charset="0"/>
            </a:endParaRPr>
          </a:p>
          <a:p>
            <a:pPr>
              <a:buFont typeface="Arial" pitchFamily="34" charset="0"/>
              <a:buChar char="•"/>
            </a:pPr>
            <a:endParaRPr lang="en-US" b="0" dirty="0">
              <a:solidFill>
                <a:schemeClr val="tx1"/>
              </a:solidFill>
              <a:latin typeface="Times New Roman" pitchFamily="18" charset="0"/>
              <a:cs typeface="Times New Roman" pitchFamily="18" charset="0"/>
            </a:endParaRPr>
          </a:p>
        </p:txBody>
      </p:sp>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609600" y="2286000"/>
            <a:ext cx="7620000" cy="1143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4400"/>
              <a:buFont typeface="Algerian"/>
              <a:buNone/>
            </a:pPr>
            <a:r>
              <a:rPr lang="en-US" sz="4400" b="1" dirty="0">
                <a:latin typeface="Algerian"/>
                <a:ea typeface="Algerian"/>
                <a:cs typeface="Algerian"/>
                <a:sym typeface="Algerian"/>
              </a:rPr>
              <a:t>LITERATURE SURVEY</a:t>
            </a:r>
            <a:endParaRPr sz="4400" b="1">
              <a:latin typeface="Algerian"/>
              <a:ea typeface="Algerian"/>
              <a:cs typeface="Algerian"/>
              <a:sym typeface="Algerian"/>
            </a:endParaRPr>
          </a:p>
        </p:txBody>
      </p:sp>
      <p:sp>
        <p:nvSpPr>
          <p:cNvPr id="165" name="Google Shape;165;p21"/>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66" name="Google Shape;166;p21"/>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aphicFrame>
        <p:nvGraphicFramePr>
          <p:cNvPr id="172" name="Google Shape;172;p22"/>
          <p:cNvGraphicFramePr/>
          <p:nvPr/>
        </p:nvGraphicFramePr>
        <p:xfrm>
          <a:off x="477451" y="1288628"/>
          <a:ext cx="8153400" cy="4849598"/>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645925">
                  <a:extLst>
                    <a:ext uri="{9D8B030D-6E8A-4147-A177-3AD203B41FA5}">
                      <a16:colId xmlns:a16="http://schemas.microsoft.com/office/drawing/2014/main" val="20001"/>
                    </a:ext>
                  </a:extLst>
                </a:gridCol>
                <a:gridCol w="1958700">
                  <a:extLst>
                    <a:ext uri="{9D8B030D-6E8A-4147-A177-3AD203B41FA5}">
                      <a16:colId xmlns:a16="http://schemas.microsoft.com/office/drawing/2014/main" val="20002"/>
                    </a:ext>
                  </a:extLst>
                </a:gridCol>
                <a:gridCol w="1581475">
                  <a:extLst>
                    <a:ext uri="{9D8B030D-6E8A-4147-A177-3AD203B41FA5}">
                      <a16:colId xmlns:a16="http://schemas.microsoft.com/office/drawing/2014/main" val="20003"/>
                    </a:ext>
                  </a:extLst>
                </a:gridCol>
                <a:gridCol w="1336625">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u="none" strike="noStrike" cap="none" dirty="0"/>
                        <a:t>Publication and Year</a:t>
                      </a:r>
                      <a:endParaRPr sz="1900" u="none" strike="noStrike" cap="none"/>
                    </a:p>
                  </a:txBody>
                  <a:tcPr marL="91450" marR="91450" marT="45725" marB="45725"/>
                </a:tc>
                <a:tc>
                  <a:txBody>
                    <a:bodyPr/>
                    <a:lstStyle/>
                    <a:p>
                      <a:pPr marL="0" marR="0" lvl="0" indent="0" algn="ctr" rtl="0">
                        <a:spcBef>
                          <a:spcPts val="0"/>
                        </a:spcBef>
                        <a:spcAft>
                          <a:spcPts val="0"/>
                        </a:spcAft>
                        <a:buNone/>
                      </a:pPr>
                      <a:r>
                        <a:rPr lang="en-US" sz="1900" u="none" strike="noStrike" cap="none"/>
                        <a:t>Author name</a:t>
                      </a:r>
                      <a:endParaRPr sz="1900" u="none" strike="noStrike" cap="none"/>
                    </a:p>
                  </a:txBody>
                  <a:tcPr marL="91450" marR="91450" marT="45725" marB="45725"/>
                </a:tc>
                <a:tc>
                  <a:txBody>
                    <a:bodyPr/>
                    <a:lstStyle/>
                    <a:p>
                      <a:pPr marL="0" marR="0" lvl="0" indent="0" algn="ctr" rtl="0">
                        <a:spcBef>
                          <a:spcPts val="0"/>
                        </a:spcBef>
                        <a:spcAft>
                          <a:spcPts val="0"/>
                        </a:spcAft>
                        <a:buNone/>
                      </a:pPr>
                      <a:r>
                        <a:rPr lang="en-US" sz="1900" u="none" strike="noStrike" cap="none" dirty="0"/>
                        <a:t>Approach (Methodology) </a:t>
                      </a:r>
                      <a:endParaRPr sz="1900" u="none" strike="noStrike" cap="none"/>
                    </a:p>
                  </a:txBody>
                  <a:tcPr marL="91450" marR="91450" marT="45725" marB="45725"/>
                </a:tc>
                <a:tc>
                  <a:txBody>
                    <a:bodyPr/>
                    <a:lstStyle/>
                    <a:p>
                      <a:pPr marL="0" marR="0" lvl="0" indent="0" algn="ctr" rtl="0">
                        <a:spcBef>
                          <a:spcPts val="0"/>
                        </a:spcBef>
                        <a:spcAft>
                          <a:spcPts val="0"/>
                        </a:spcAft>
                        <a:buNone/>
                      </a:pPr>
                      <a:r>
                        <a:rPr lang="en-US" sz="1900" u="none" strike="noStrike" cap="none"/>
                        <a:t>Advantages</a:t>
                      </a:r>
                      <a:endParaRPr sz="1900" u="none" strike="noStrike" cap="none"/>
                    </a:p>
                  </a:txBody>
                  <a:tcPr marL="91450" marR="91450" marT="45725" marB="45725"/>
                </a:tc>
                <a:tc>
                  <a:txBody>
                    <a:bodyPr/>
                    <a:lstStyle/>
                    <a:p>
                      <a:pPr marL="0" marR="0" lvl="0" indent="0" algn="ctr" rtl="0">
                        <a:spcBef>
                          <a:spcPts val="0"/>
                        </a:spcBef>
                        <a:spcAft>
                          <a:spcPts val="0"/>
                        </a:spcAft>
                        <a:buNone/>
                      </a:pPr>
                      <a:r>
                        <a:rPr lang="en-US" sz="1900" u="none" strike="noStrike" cap="none"/>
                        <a:t>Limitations</a:t>
                      </a:r>
                      <a:endParaRPr sz="1900" u="none" strike="noStrike" cap="none"/>
                    </a:p>
                  </a:txBody>
                  <a:tcPr marL="91450" marR="91450" marT="45725" marB="45725"/>
                </a:tc>
                <a:extLst>
                  <a:ext uri="{0D108BD9-81ED-4DB2-BD59-A6C34878D82A}">
                    <a16:rowId xmlns:a16="http://schemas.microsoft.com/office/drawing/2014/main" val="10000"/>
                  </a:ext>
                </a:extLst>
              </a:tr>
              <a:tr h="3374623">
                <a:tc>
                  <a:txBody>
                    <a:bodyPr/>
                    <a:lstStyle/>
                    <a:p>
                      <a:pPr marL="0" lvl="0" indent="0" algn="l" rtl="0">
                        <a:lnSpc>
                          <a:spcPct val="115000"/>
                        </a:lnSpc>
                        <a:spcBef>
                          <a:spcPts val="0"/>
                        </a:spcBef>
                        <a:spcAft>
                          <a:spcPts val="0"/>
                        </a:spcAft>
                        <a:buClr>
                          <a:schemeClr val="dk1"/>
                        </a:buClr>
                        <a:buSzPts val="1100"/>
                        <a:buFont typeface="Arial"/>
                        <a:buNone/>
                      </a:pPr>
                      <a:r>
                        <a:rPr lang="en-US" sz="1600" dirty="0">
                          <a:solidFill>
                            <a:srgbClr val="000000"/>
                          </a:solidFill>
                          <a:latin typeface="Times New Roman"/>
                          <a:ea typeface="Times New Roman"/>
                          <a:cs typeface="Times New Roman"/>
                          <a:sym typeface="Times New Roman"/>
                        </a:rPr>
                        <a:t>International Conference on Image Information Processing (ICIIP)</a:t>
                      </a:r>
                      <a:endParaRPr sz="16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dirty="0">
                          <a:solidFill>
                            <a:srgbClr val="000000"/>
                          </a:solidFill>
                          <a:latin typeface="Times New Roman"/>
                          <a:ea typeface="Times New Roman"/>
                          <a:cs typeface="Times New Roman"/>
                          <a:sym typeface="Times New Roman"/>
                        </a:rPr>
                        <a:t>2017</a:t>
                      </a:r>
                      <a:endParaRPr sz="1600">
                        <a:solidFill>
                          <a:srgbClr val="000000"/>
                        </a:solidFill>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0"/>
                        </a:spcBef>
                        <a:spcAft>
                          <a:spcPts val="0"/>
                        </a:spcAft>
                        <a:buNone/>
                      </a:pPr>
                      <a:r>
                        <a:rPr lang="en-US" sz="1600" dirty="0">
                          <a:solidFill>
                            <a:srgbClr val="000000"/>
                          </a:solidFill>
                          <a:latin typeface="Times New Roman"/>
                          <a:ea typeface="Times New Roman"/>
                          <a:cs typeface="Times New Roman"/>
                          <a:sym typeface="Times New Roman"/>
                        </a:rPr>
                        <a:t>K. M. </a:t>
                      </a:r>
                      <a:r>
                        <a:rPr lang="en-US" sz="1600" dirty="0" err="1">
                          <a:solidFill>
                            <a:srgbClr val="000000"/>
                          </a:solidFill>
                          <a:latin typeface="Times New Roman"/>
                          <a:ea typeface="Times New Roman"/>
                          <a:cs typeface="Times New Roman"/>
                          <a:sym typeface="Times New Roman"/>
                        </a:rPr>
                        <a:t>Biradar</a:t>
                      </a:r>
                      <a:r>
                        <a:rPr lang="en-US" sz="1600" dirty="0">
                          <a:solidFill>
                            <a:srgbClr val="000000"/>
                          </a:solidFill>
                          <a:latin typeface="Times New Roman"/>
                          <a:ea typeface="Times New Roman"/>
                          <a:cs typeface="Times New Roman"/>
                          <a:sym typeface="Times New Roman"/>
                        </a:rPr>
                        <a:t>, </a:t>
                      </a:r>
                      <a:r>
                        <a:rPr lang="en-US" sz="1600" dirty="0" err="1">
                          <a:solidFill>
                            <a:srgbClr val="000000"/>
                          </a:solidFill>
                          <a:latin typeface="Times New Roman"/>
                          <a:ea typeface="Times New Roman"/>
                          <a:cs typeface="Times New Roman"/>
                          <a:sym typeface="Times New Roman"/>
                        </a:rPr>
                        <a:t>Varun</a:t>
                      </a:r>
                      <a:r>
                        <a:rPr lang="en-US" sz="1600" dirty="0">
                          <a:solidFill>
                            <a:srgbClr val="000000"/>
                          </a:solidFill>
                          <a:latin typeface="Times New Roman"/>
                          <a:ea typeface="Times New Roman"/>
                          <a:cs typeface="Times New Roman"/>
                          <a:sym typeface="Times New Roman"/>
                        </a:rPr>
                        <a:t> </a:t>
                      </a:r>
                      <a:r>
                        <a:rPr lang="en-US" sz="1600" dirty="0" err="1">
                          <a:solidFill>
                            <a:srgbClr val="000000"/>
                          </a:solidFill>
                          <a:latin typeface="Times New Roman"/>
                          <a:ea typeface="Times New Roman"/>
                          <a:cs typeface="Times New Roman"/>
                          <a:sym typeface="Times New Roman"/>
                        </a:rPr>
                        <a:t>Kesana</a:t>
                      </a:r>
                      <a:r>
                        <a:rPr lang="en-US" sz="1600" dirty="0">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600" dirty="0">
                          <a:solidFill>
                            <a:srgbClr val="000000"/>
                          </a:solidFill>
                          <a:latin typeface="Times New Roman"/>
                          <a:ea typeface="Times New Roman"/>
                          <a:cs typeface="Times New Roman"/>
                          <a:sym typeface="Times New Roman"/>
                        </a:rPr>
                        <a:t>K. B. </a:t>
                      </a:r>
                      <a:r>
                        <a:rPr lang="en-US" sz="1600" dirty="0" err="1">
                          <a:solidFill>
                            <a:srgbClr val="000000"/>
                          </a:solidFill>
                          <a:latin typeface="Times New Roman"/>
                          <a:ea typeface="Times New Roman"/>
                          <a:cs typeface="Times New Roman"/>
                          <a:sym typeface="Times New Roman"/>
                        </a:rPr>
                        <a:t>Rakhonde</a:t>
                      </a:r>
                      <a:r>
                        <a:rPr lang="en-US" sz="1600" dirty="0">
                          <a:solidFill>
                            <a:srgbClr val="000000"/>
                          </a:solidFill>
                          <a:latin typeface="Times New Roman"/>
                          <a:ea typeface="Times New Roman"/>
                          <a:cs typeface="Times New Roman"/>
                          <a:sym typeface="Times New Roman"/>
                        </a:rPr>
                        <a:t>, </a:t>
                      </a:r>
                      <a:r>
                        <a:rPr lang="en-US" sz="1600" dirty="0" err="1">
                          <a:solidFill>
                            <a:srgbClr val="000000"/>
                          </a:solidFill>
                          <a:latin typeface="Times New Roman"/>
                          <a:ea typeface="Times New Roman"/>
                          <a:cs typeface="Times New Roman"/>
                          <a:sym typeface="Times New Roman"/>
                        </a:rPr>
                        <a:t>Ankita</a:t>
                      </a:r>
                      <a:r>
                        <a:rPr lang="en-US" sz="1600" dirty="0">
                          <a:solidFill>
                            <a:srgbClr val="000000"/>
                          </a:solidFill>
                          <a:latin typeface="Times New Roman"/>
                          <a:ea typeface="Times New Roman"/>
                          <a:cs typeface="Times New Roman"/>
                          <a:sym typeface="Times New Roman"/>
                        </a:rPr>
                        <a:t> </a:t>
                      </a:r>
                      <a:r>
                        <a:rPr lang="en-US" sz="1600" dirty="0" err="1">
                          <a:solidFill>
                            <a:srgbClr val="000000"/>
                          </a:solidFill>
                          <a:latin typeface="Times New Roman"/>
                          <a:ea typeface="Times New Roman"/>
                          <a:cs typeface="Times New Roman"/>
                          <a:sym typeface="Times New Roman"/>
                        </a:rPr>
                        <a:t>Sahu</a:t>
                      </a:r>
                      <a:r>
                        <a:rPr lang="en-US" sz="1600" dirty="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600" dirty="0">
                          <a:solidFill>
                            <a:srgbClr val="000000"/>
                          </a:solidFill>
                          <a:latin typeface="Times New Roman"/>
                          <a:ea typeface="Times New Roman"/>
                          <a:cs typeface="Times New Roman"/>
                          <a:sym typeface="Times New Roman"/>
                        </a:rPr>
                        <a:t>A. B. </a:t>
                      </a:r>
                      <a:r>
                        <a:rPr lang="en-US" sz="1600" dirty="0" err="1">
                          <a:solidFill>
                            <a:srgbClr val="000000"/>
                          </a:solidFill>
                          <a:latin typeface="Times New Roman"/>
                          <a:ea typeface="Times New Roman"/>
                          <a:cs typeface="Times New Roman"/>
                          <a:sym typeface="Times New Roman"/>
                        </a:rPr>
                        <a:t>Gonde</a:t>
                      </a:r>
                      <a:r>
                        <a:rPr lang="en-US" sz="1600" dirty="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600" dirty="0">
                          <a:solidFill>
                            <a:srgbClr val="000000"/>
                          </a:solidFill>
                          <a:latin typeface="Times New Roman"/>
                          <a:ea typeface="Times New Roman"/>
                          <a:cs typeface="Times New Roman"/>
                          <a:sym typeface="Times New Roman"/>
                        </a:rPr>
                        <a:t>S. </a:t>
                      </a:r>
                      <a:r>
                        <a:rPr lang="en-US" sz="1600" dirty="0" err="1">
                          <a:solidFill>
                            <a:srgbClr val="000000"/>
                          </a:solidFill>
                          <a:latin typeface="Times New Roman"/>
                          <a:ea typeface="Times New Roman"/>
                          <a:cs typeface="Times New Roman"/>
                          <a:sym typeface="Times New Roman"/>
                        </a:rPr>
                        <a:t>Murala</a:t>
                      </a:r>
                      <a:endParaRPr sz="2200" b="1">
                        <a:solidFill>
                          <a:srgbClr val="000000"/>
                        </a:solidFill>
                        <a:latin typeface="Times New Roman"/>
                        <a:ea typeface="Times New Roman"/>
                        <a:cs typeface="Times New Roman"/>
                        <a:sym typeface="Times New Roman"/>
                      </a:endParaRPr>
                    </a:p>
                  </a:txBody>
                  <a:tcPr marL="91425" marR="91425" marT="91425" marB="91425"/>
                </a:tc>
                <a:tc>
                  <a:txBody>
                    <a:bodyPr/>
                    <a:lstStyle/>
                    <a:p>
                      <a:pPr marL="0" lvl="0" indent="0" algn="l" rtl="0">
                        <a:lnSpc>
                          <a:spcPct val="115000"/>
                        </a:lnSpc>
                        <a:spcBef>
                          <a:spcPts val="0"/>
                        </a:spcBef>
                        <a:spcAft>
                          <a:spcPts val="0"/>
                        </a:spcAft>
                        <a:buNone/>
                      </a:pPr>
                      <a:r>
                        <a:rPr lang="en-US" sz="1600" dirty="0">
                          <a:solidFill>
                            <a:srgbClr val="000000"/>
                          </a:solidFill>
                          <a:latin typeface="Times New Roman"/>
                          <a:ea typeface="Times New Roman"/>
                          <a:cs typeface="Times New Roman"/>
                          <a:sym typeface="Times New Roman"/>
                        </a:rPr>
                        <a:t>Pre-processing using Block based local binary pattern (BLBP),feature</a:t>
                      </a:r>
                      <a:r>
                        <a:rPr lang="en-US" sz="1600" baseline="0" dirty="0">
                          <a:solidFill>
                            <a:srgbClr val="000000"/>
                          </a:solidFill>
                          <a:latin typeface="Times New Roman"/>
                          <a:ea typeface="Times New Roman"/>
                          <a:cs typeface="Times New Roman"/>
                          <a:sym typeface="Times New Roman"/>
                        </a:rPr>
                        <a:t> extraction using</a:t>
                      </a:r>
                      <a:r>
                        <a:rPr lang="en-US" sz="1600" dirty="0">
                          <a:solidFill>
                            <a:srgbClr val="000000"/>
                          </a:solidFill>
                          <a:latin typeface="Times New Roman"/>
                          <a:ea typeface="Times New Roman"/>
                          <a:cs typeface="Times New Roman"/>
                          <a:sym typeface="Times New Roman"/>
                        </a:rPr>
                        <a:t> directional local extrema pattern (DLEP), k-nearest neighbors (KNN) classifier, face recognition </a:t>
                      </a:r>
                      <a:endParaRPr sz="1600">
                        <a:solidFill>
                          <a:srgbClr val="000000"/>
                        </a:solidFill>
                        <a:latin typeface="Times New Roman"/>
                        <a:ea typeface="Times New Roman"/>
                        <a:cs typeface="Times New Roman"/>
                        <a:sym typeface="Times New Roman"/>
                      </a:endParaRPr>
                    </a:p>
                  </a:txBody>
                  <a:tcPr marL="91425" marR="91425" marT="91425" marB="91425"/>
                </a:tc>
                <a:tc>
                  <a:txBody>
                    <a:bodyPr/>
                    <a:lstStyle/>
                    <a:p>
                      <a:pPr marL="0" marR="0" lvl="0" indent="0" algn="l" rtl="0">
                        <a:spcBef>
                          <a:spcPts val="0"/>
                        </a:spcBef>
                        <a:spcAft>
                          <a:spcPts val="0"/>
                        </a:spcAft>
                        <a:buNone/>
                      </a:pPr>
                      <a:r>
                        <a:rPr lang="en-US" sz="1700" dirty="0">
                          <a:solidFill>
                            <a:srgbClr val="000000"/>
                          </a:solidFill>
                          <a:latin typeface="Times New Roman"/>
                          <a:ea typeface="Times New Roman"/>
                          <a:cs typeface="Times New Roman"/>
                          <a:sym typeface="Times New Roman"/>
                        </a:rPr>
                        <a:t>Able to add prior knowledge and specifications about the shape of the model by selecting different kernel functions</a:t>
                      </a:r>
                      <a:endParaRPr sz="2300">
                        <a:solidFill>
                          <a:srgbClr val="000000"/>
                        </a:solidFill>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solidFill>
                            <a:srgbClr val="000000"/>
                          </a:solidFill>
                          <a:latin typeface="Times New Roman"/>
                          <a:ea typeface="Times New Roman"/>
                          <a:cs typeface="Times New Roman"/>
                          <a:sym typeface="Times New Roman"/>
                        </a:rPr>
                        <a:t>Kernel Selection</a:t>
                      </a:r>
                      <a:endParaRPr sz="1600" dirty="0">
                        <a:solidFill>
                          <a:srgbClr val="000000"/>
                        </a:solidFill>
                        <a:latin typeface="Times New Roman"/>
                        <a:ea typeface="Times New Roman"/>
                        <a:cs typeface="Times New Roman"/>
                        <a:sym typeface="Times New Roman"/>
                      </a:endParaRPr>
                    </a:p>
                    <a:p>
                      <a:pPr marL="0" marR="0" lvl="0" indent="0" algn="l" rtl="0">
                        <a:spcBef>
                          <a:spcPts val="1200"/>
                        </a:spcBef>
                        <a:spcAft>
                          <a:spcPts val="0"/>
                        </a:spcAft>
                        <a:buNone/>
                      </a:pPr>
                      <a:endParaRPr sz="1700" dirty="0">
                        <a:solidFill>
                          <a:srgbClr val="000000"/>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sp>
        <p:nvSpPr>
          <p:cNvPr id="173" name="Google Shape;173;p22"/>
          <p:cNvSpPr txBox="1">
            <a:spLocks noGrp="1"/>
          </p:cNvSpPr>
          <p:nvPr>
            <p:ph type="title"/>
          </p:nvPr>
        </p:nvSpPr>
        <p:spPr>
          <a:xfrm>
            <a:off x="76200" y="290291"/>
            <a:ext cx="8839200" cy="972774"/>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Arimo"/>
                <a:ea typeface="Arimo"/>
                <a:cs typeface="Arimo"/>
                <a:sym typeface="Arimo"/>
              </a:rPr>
              <a:t>PAPER 1:</a:t>
            </a:r>
            <a:endParaRPr sz="3700">
              <a:latin typeface="Arimo"/>
              <a:ea typeface="Arimo"/>
              <a:cs typeface="Arimo"/>
              <a:sym typeface="Arimo"/>
            </a:endParaRPr>
          </a:p>
          <a:p>
            <a:pPr marL="0" lvl="0" indent="0" algn="ctr" rtl="0">
              <a:spcBef>
                <a:spcPts val="0"/>
              </a:spcBef>
              <a:spcAft>
                <a:spcPts val="0"/>
              </a:spcAft>
              <a:buClr>
                <a:schemeClr val="dk2"/>
              </a:buClr>
              <a:buSzPts val="3600"/>
              <a:buFont typeface="Arimo"/>
              <a:buNone/>
            </a:pPr>
            <a:r>
              <a:rPr lang="en-US" sz="1800" dirty="0">
                <a:latin typeface="Arimo"/>
                <a:ea typeface="Arimo"/>
                <a:cs typeface="Arimo"/>
                <a:sym typeface="Arimo"/>
              </a:rPr>
              <a:t>Local Gaussian Difference Extrema Pattern: A New Feature Extractor for Face Recognition</a:t>
            </a:r>
            <a:endParaRPr sz="1800">
              <a:latin typeface="Arimo"/>
              <a:ea typeface="Arimo"/>
              <a:cs typeface="Arimo"/>
              <a:sym typeface="Arimo"/>
            </a:endParaRPr>
          </a:p>
        </p:txBody>
      </p:sp>
      <p:sp>
        <p:nvSpPr>
          <p:cNvPr id="174" name="Google Shape;174;p22"/>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75" name="Google Shape;175;p22"/>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505373"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aphicFrame>
        <p:nvGraphicFramePr>
          <p:cNvPr id="181" name="Google Shape;181;p23"/>
          <p:cNvGraphicFramePr/>
          <p:nvPr/>
        </p:nvGraphicFramePr>
        <p:xfrm>
          <a:off x="647075" y="1209632"/>
          <a:ext cx="8153400" cy="4644905"/>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2020675">
                  <a:extLst>
                    <a:ext uri="{9D8B030D-6E8A-4147-A177-3AD203B41FA5}">
                      <a16:colId xmlns:a16="http://schemas.microsoft.com/office/drawing/2014/main" val="20001"/>
                    </a:ext>
                  </a:extLst>
                </a:gridCol>
                <a:gridCol w="1808825">
                  <a:extLst>
                    <a:ext uri="{9D8B030D-6E8A-4147-A177-3AD203B41FA5}">
                      <a16:colId xmlns:a16="http://schemas.microsoft.com/office/drawing/2014/main" val="20002"/>
                    </a:ext>
                  </a:extLst>
                </a:gridCol>
                <a:gridCol w="1169225">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dirty="0"/>
                        <a:t>Author name</a:t>
                      </a:r>
                      <a:endParaRPr sz="1900"/>
                    </a:p>
                  </a:txBody>
                  <a:tcPr marL="91450" marR="91450" marT="45725" marB="45725"/>
                </a:tc>
                <a:tc>
                  <a:txBody>
                    <a:bodyPr/>
                    <a:lstStyle/>
                    <a:p>
                      <a:pPr marL="0" marR="0" lvl="0" indent="0" algn="ctr" rtl="0">
                        <a:spcBef>
                          <a:spcPts val="0"/>
                        </a:spcBef>
                        <a:spcAft>
                          <a:spcPts val="0"/>
                        </a:spcAft>
                        <a:buNone/>
                      </a:pPr>
                      <a:r>
                        <a:rPr lang="en-US" sz="190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lvl="0" indent="0" algn="l" rtl="0">
                        <a:lnSpc>
                          <a:spcPct val="115000"/>
                        </a:lnSpc>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JOURNAL OF LATEX CLASS FILES,IEEE</a:t>
                      </a:r>
                      <a:endParaRPr sz="1600">
                        <a:latin typeface="Times New Roman"/>
                        <a:ea typeface="Times New Roman"/>
                        <a:cs typeface="Times New Roman"/>
                        <a:sym typeface="Times New Roman"/>
                      </a:endParaRPr>
                    </a:p>
                    <a:p>
                      <a:pPr marL="0" marR="0" lvl="0" indent="0" algn="l" rtl="0">
                        <a:spcBef>
                          <a:spcPts val="0"/>
                        </a:spcBef>
                        <a:spcAft>
                          <a:spcPts val="0"/>
                        </a:spcAft>
                        <a:buNone/>
                      </a:pPr>
                      <a:endParaRPr sz="1600">
                        <a:latin typeface="Times New Roman"/>
                        <a:ea typeface="Times New Roman"/>
                        <a:cs typeface="Times New Roman"/>
                        <a:sym typeface="Times New Roman"/>
                      </a:endParaRPr>
                    </a:p>
                    <a:p>
                      <a:pPr marL="0" marR="0" lvl="0" indent="0" algn="l" rtl="0">
                        <a:spcBef>
                          <a:spcPts val="0"/>
                        </a:spcBef>
                        <a:spcAft>
                          <a:spcPts val="0"/>
                        </a:spcAft>
                        <a:buNone/>
                      </a:pPr>
                      <a:r>
                        <a:rPr lang="en-US" sz="1600">
                          <a:latin typeface="Times New Roman"/>
                          <a:ea typeface="Times New Roman"/>
                          <a:cs typeface="Times New Roman"/>
                          <a:sym typeface="Times New Roman"/>
                        </a:rPr>
                        <a:t>2015</a:t>
                      </a:r>
                      <a:endParaRPr sz="1600">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0"/>
                        </a:spcBef>
                        <a:spcAft>
                          <a:spcPts val="0"/>
                        </a:spcAft>
                        <a:buClr>
                          <a:schemeClr val="dk1"/>
                        </a:buClr>
                        <a:buSzPts val="1100"/>
                        <a:buFont typeface="Arial"/>
                        <a:buNone/>
                      </a:pPr>
                      <a:r>
                        <a:rPr lang="en-US" sz="1600" dirty="0">
                          <a:latin typeface="Times New Roman"/>
                          <a:ea typeface="Times New Roman"/>
                          <a:cs typeface="Times New Roman"/>
                          <a:sym typeface="Times New Roman"/>
                        </a:rPr>
                        <a:t>Rajeev </a:t>
                      </a:r>
                      <a:r>
                        <a:rPr lang="en-US" sz="1600" dirty="0" err="1">
                          <a:latin typeface="Times New Roman"/>
                          <a:ea typeface="Times New Roman"/>
                          <a:cs typeface="Times New Roman"/>
                          <a:sym typeface="Times New Roman"/>
                        </a:rPr>
                        <a:t>Ranjan</a:t>
                      </a:r>
                      <a:r>
                        <a:rPr lang="en-US" sz="1600" dirty="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err="1">
                          <a:latin typeface="Times New Roman"/>
                          <a:ea typeface="Times New Roman"/>
                          <a:cs typeface="Times New Roman"/>
                          <a:sym typeface="Times New Roman"/>
                        </a:rPr>
                        <a:t>Ankan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Bansal</a:t>
                      </a:r>
                      <a:r>
                        <a:rPr lang="en-US" sz="1600" dirty="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err="1">
                          <a:latin typeface="Times New Roman"/>
                          <a:ea typeface="Times New Roman"/>
                          <a:cs typeface="Times New Roman"/>
                          <a:sym typeface="Times New Roman"/>
                        </a:rPr>
                        <a:t>Jingxiao</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Zheng</a:t>
                      </a:r>
                      <a:r>
                        <a:rPr lang="en-US" sz="1600" dirty="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err="1">
                          <a:latin typeface="Times New Roman"/>
                          <a:ea typeface="Times New Roman"/>
                          <a:cs typeface="Times New Roman"/>
                          <a:sym typeface="Times New Roman"/>
                        </a:rPr>
                        <a:t>Hongyu</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Xu</a:t>
                      </a:r>
                      <a:r>
                        <a:rPr lang="en-US" sz="1600" dirty="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a:ea typeface="Times New Roman"/>
                          <a:cs typeface="Times New Roman"/>
                          <a:sym typeface="Times New Roman"/>
                        </a:rPr>
                        <a:t>Joshua Gleason, </a:t>
                      </a:r>
                      <a:r>
                        <a:rPr lang="en-US" sz="1600" dirty="0" err="1">
                          <a:latin typeface="Times New Roman"/>
                          <a:ea typeface="Times New Roman"/>
                          <a:cs typeface="Times New Roman"/>
                          <a:sym typeface="Times New Roman"/>
                        </a:rPr>
                        <a:t>Boyu</a:t>
                      </a:r>
                      <a:r>
                        <a:rPr lang="en-US" sz="1600" dirty="0">
                          <a:latin typeface="Times New Roman"/>
                          <a:ea typeface="Times New Roman"/>
                          <a:cs typeface="Times New Roman"/>
                          <a:sym typeface="Times New Roman"/>
                        </a:rPr>
                        <a:t> Lu,</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err="1">
                          <a:latin typeface="Times New Roman"/>
                          <a:ea typeface="Times New Roman"/>
                          <a:cs typeface="Times New Roman"/>
                          <a:sym typeface="Times New Roman"/>
                        </a:rPr>
                        <a:t>Anirudh</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Nanduri</a:t>
                      </a:r>
                      <a:r>
                        <a:rPr lang="en-US" sz="1600" dirty="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a:ea typeface="Times New Roman"/>
                          <a:cs typeface="Times New Roman"/>
                          <a:sym typeface="Times New Roman"/>
                        </a:rPr>
                        <a:t>Jun-Cheng Chen,</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a:ea typeface="Times New Roman"/>
                          <a:cs typeface="Times New Roman"/>
                          <a:sym typeface="Times New Roman"/>
                        </a:rPr>
                        <a:t>Carlos D. Castillo,</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a:ea typeface="Times New Roman"/>
                          <a:cs typeface="Times New Roman"/>
                          <a:sym typeface="Times New Roman"/>
                        </a:rPr>
                        <a:t>Rama </a:t>
                      </a:r>
                      <a:r>
                        <a:rPr lang="en-US" sz="1600" dirty="0" err="1">
                          <a:latin typeface="Times New Roman"/>
                          <a:ea typeface="Times New Roman"/>
                          <a:cs typeface="Times New Roman"/>
                          <a:sym typeface="Times New Roman"/>
                        </a:rPr>
                        <a:t>Chellappa</a:t>
                      </a:r>
                      <a:endParaRPr sz="1600">
                        <a:latin typeface="Times New Roman"/>
                        <a:ea typeface="Times New Roman"/>
                        <a:cs typeface="Times New Roman"/>
                        <a:sym typeface="Times New Roman"/>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600" dirty="0">
                          <a:latin typeface="Times New Roman"/>
                          <a:ea typeface="Times New Roman"/>
                          <a:cs typeface="Times New Roman"/>
                          <a:sym typeface="Times New Roman"/>
                        </a:rPr>
                        <a:t>Face detection</a:t>
                      </a:r>
                      <a:r>
                        <a:rPr lang="en-US" sz="1600" baseline="0" dirty="0">
                          <a:latin typeface="Times New Roman"/>
                          <a:ea typeface="Times New Roman"/>
                          <a:cs typeface="Times New Roman"/>
                          <a:sym typeface="Times New Roman"/>
                        </a:rPr>
                        <a:t> using </a:t>
                      </a:r>
                      <a:r>
                        <a:rPr lang="en-US" sz="1600" dirty="0">
                          <a:latin typeface="Times New Roman"/>
                          <a:ea typeface="Times New Roman"/>
                          <a:cs typeface="Times New Roman"/>
                          <a:sym typeface="Times New Roman"/>
                        </a:rPr>
                        <a:t>Deep Pyramid Single Shot Face Detector ,</a:t>
                      </a:r>
                    </a:p>
                    <a:p>
                      <a:pPr marL="0" marR="0" lvl="0" indent="0" algn="l" rtl="0">
                        <a:spcBef>
                          <a:spcPts val="0"/>
                        </a:spcBef>
                        <a:spcAft>
                          <a:spcPts val="0"/>
                        </a:spcAft>
                        <a:buNone/>
                      </a:pPr>
                      <a:r>
                        <a:rPr lang="en-US" sz="1600" dirty="0">
                          <a:latin typeface="Times New Roman"/>
                          <a:ea typeface="Times New Roman"/>
                          <a:cs typeface="Times New Roman"/>
                          <a:sym typeface="Times New Roman"/>
                        </a:rPr>
                        <a:t>Pre-processing using</a:t>
                      </a:r>
                      <a:r>
                        <a:rPr lang="en-US" sz="1600" baseline="0" dirty="0">
                          <a:latin typeface="Times New Roman"/>
                          <a:ea typeface="Times New Roman"/>
                          <a:cs typeface="Times New Roman"/>
                          <a:sym typeface="Times New Roman"/>
                        </a:rPr>
                        <a:t> </a:t>
                      </a:r>
                      <a:r>
                        <a:rPr lang="en-US" sz="1600" dirty="0">
                          <a:latin typeface="Times New Roman"/>
                          <a:ea typeface="Times New Roman"/>
                          <a:cs typeface="Times New Roman"/>
                          <a:sym typeface="Times New Roman"/>
                        </a:rPr>
                        <a:t>Anchor pyramid with ﬁxed aspect-ratio</a:t>
                      </a: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solidFill>
                            <a:srgbClr val="111111"/>
                          </a:solidFill>
                          <a:latin typeface="Times New Roman"/>
                          <a:ea typeface="Times New Roman"/>
                          <a:cs typeface="Times New Roman"/>
                          <a:sym typeface="Times New Roman"/>
                        </a:rPr>
                        <a:t> Fast and accurate method </a:t>
                      </a:r>
                    </a:p>
                    <a:p>
                      <a:pPr marL="0" lvl="0" indent="0" algn="l" rtl="0">
                        <a:lnSpc>
                          <a:spcPct val="115000"/>
                        </a:lnSpc>
                        <a:spcBef>
                          <a:spcPts val="1200"/>
                        </a:spcBef>
                        <a:spcAft>
                          <a:spcPts val="0"/>
                        </a:spcAft>
                        <a:buClr>
                          <a:schemeClr val="dk1"/>
                        </a:buClr>
                        <a:buSzPts val="1100"/>
                        <a:buFont typeface="Arial"/>
                        <a:buNone/>
                      </a:pPr>
                      <a:r>
                        <a:rPr lang="en-US" sz="1600" dirty="0">
                          <a:solidFill>
                            <a:srgbClr val="111111"/>
                          </a:solidFill>
                          <a:latin typeface="Times New Roman"/>
                          <a:ea typeface="Times New Roman"/>
                          <a:cs typeface="Times New Roman"/>
                          <a:sym typeface="Times New Roman"/>
                        </a:rPr>
                        <a:t>Deep</a:t>
                      </a:r>
                      <a:r>
                        <a:rPr lang="en-US" sz="1600" baseline="0" dirty="0">
                          <a:solidFill>
                            <a:srgbClr val="111111"/>
                          </a:solidFill>
                          <a:latin typeface="Times New Roman"/>
                          <a:ea typeface="Times New Roman"/>
                          <a:cs typeface="Times New Roman"/>
                          <a:sym typeface="Times New Roman"/>
                        </a:rPr>
                        <a:t> Pyramid </a:t>
                      </a:r>
                    </a:p>
                    <a:p>
                      <a:pPr marL="0" lvl="0" indent="0" algn="l" rtl="0">
                        <a:lnSpc>
                          <a:spcPct val="115000"/>
                        </a:lnSpc>
                        <a:spcBef>
                          <a:spcPts val="1200"/>
                        </a:spcBef>
                        <a:spcAft>
                          <a:spcPts val="0"/>
                        </a:spcAft>
                        <a:buClr>
                          <a:schemeClr val="dk1"/>
                        </a:buClr>
                        <a:buSzPts val="1100"/>
                        <a:buFont typeface="Arial"/>
                        <a:buNone/>
                      </a:pPr>
                      <a:r>
                        <a:rPr lang="en-US" sz="1600" baseline="0" dirty="0">
                          <a:solidFill>
                            <a:srgbClr val="111111"/>
                          </a:solidFill>
                          <a:latin typeface="Times New Roman"/>
                          <a:ea typeface="Times New Roman"/>
                          <a:cs typeface="Times New Roman"/>
                          <a:sym typeface="Times New Roman"/>
                        </a:rPr>
                        <a:t>Single shot</a:t>
                      </a:r>
                    </a:p>
                    <a:p>
                      <a:pPr marL="0" lvl="0" indent="0" algn="l" rtl="0">
                        <a:lnSpc>
                          <a:spcPct val="115000"/>
                        </a:lnSpc>
                        <a:spcBef>
                          <a:spcPts val="1200"/>
                        </a:spcBef>
                        <a:spcAft>
                          <a:spcPts val="0"/>
                        </a:spcAft>
                        <a:buClr>
                          <a:schemeClr val="dk1"/>
                        </a:buClr>
                        <a:buSzPts val="1100"/>
                        <a:buFont typeface="Arial"/>
                        <a:buNone/>
                      </a:pPr>
                      <a:r>
                        <a:rPr lang="en-US" sz="1600" baseline="0" dirty="0">
                          <a:solidFill>
                            <a:srgbClr val="111111"/>
                          </a:solidFill>
                          <a:latin typeface="Times New Roman"/>
                          <a:ea typeface="Times New Roman"/>
                          <a:cs typeface="Times New Roman"/>
                          <a:sym typeface="Times New Roman"/>
                        </a:rPr>
                        <a:t>Face detector</a:t>
                      </a:r>
                      <a:endParaRPr lang="en-US" sz="1800" dirty="0">
                        <a:solidFill>
                          <a:srgbClr val="111111"/>
                        </a:solidFill>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latin typeface="Times New Roman"/>
                          <a:ea typeface="Times New Roman"/>
                          <a:cs typeface="Times New Roman"/>
                          <a:sym typeface="Times New Roman"/>
                        </a:rPr>
                        <a:t>Object size should not be less than 5% of image</a:t>
                      </a:r>
                      <a:endParaRPr sz="1600">
                        <a:latin typeface="Times New Roman"/>
                        <a:ea typeface="Times New Roman"/>
                        <a:cs typeface="Times New Roman"/>
                        <a:sym typeface="Times New Roman"/>
                      </a:endParaRPr>
                    </a:p>
                    <a:p>
                      <a:pPr marL="0" marR="0" lvl="0" indent="0" algn="l" rtl="0">
                        <a:spcBef>
                          <a:spcPts val="1200"/>
                        </a:spcBef>
                        <a:spcAft>
                          <a:spcPts val="0"/>
                        </a:spcAft>
                        <a:buNone/>
                      </a:pP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sp>
        <p:nvSpPr>
          <p:cNvPr id="182" name="Google Shape;182;p23"/>
          <p:cNvSpPr txBox="1">
            <a:spLocks noGrp="1"/>
          </p:cNvSpPr>
          <p:nvPr>
            <p:ph type="title"/>
          </p:nvPr>
        </p:nvSpPr>
        <p:spPr>
          <a:xfrm>
            <a:off x="152400" y="179173"/>
            <a:ext cx="8839200" cy="9141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Arimo"/>
                <a:ea typeface="Arimo"/>
                <a:cs typeface="Arimo"/>
                <a:sym typeface="Arimo"/>
              </a:rPr>
              <a:t>PAPER 2:</a:t>
            </a:r>
            <a:endParaRPr sz="2800">
              <a:latin typeface="Arimo"/>
              <a:ea typeface="Arimo"/>
              <a:cs typeface="Arimo"/>
              <a:sym typeface="Arimo"/>
            </a:endParaRPr>
          </a:p>
          <a:p>
            <a:pPr marL="0" lvl="0" indent="0" algn="ctr" rtl="0">
              <a:spcBef>
                <a:spcPts val="0"/>
              </a:spcBef>
              <a:spcAft>
                <a:spcPts val="0"/>
              </a:spcAft>
              <a:buClr>
                <a:schemeClr val="dk2"/>
              </a:buClr>
              <a:buSzPts val="3600"/>
              <a:buFont typeface="Arimo"/>
              <a:buNone/>
            </a:pPr>
            <a:r>
              <a:rPr lang="en-US" sz="1800" dirty="0">
                <a:latin typeface="Arimo"/>
                <a:ea typeface="Arimo"/>
                <a:cs typeface="Arimo"/>
                <a:sym typeface="Arimo"/>
              </a:rPr>
              <a:t>A Fast and Accurate System for Face Detection, </a:t>
            </a:r>
            <a:r>
              <a:rPr lang="en-US" sz="1800" dirty="0" err="1">
                <a:latin typeface="Arimo"/>
                <a:ea typeface="Arimo"/>
                <a:cs typeface="Arimo"/>
                <a:sym typeface="Arimo"/>
              </a:rPr>
              <a:t>Identiﬁcation</a:t>
            </a:r>
            <a:r>
              <a:rPr lang="en-US" sz="1800" dirty="0">
                <a:latin typeface="Arimo"/>
                <a:ea typeface="Arimo"/>
                <a:cs typeface="Arimo"/>
                <a:sym typeface="Arimo"/>
              </a:rPr>
              <a:t>, and </a:t>
            </a:r>
            <a:r>
              <a:rPr lang="en-US" sz="1800" dirty="0" err="1">
                <a:latin typeface="Arimo"/>
                <a:ea typeface="Arimo"/>
                <a:cs typeface="Arimo"/>
                <a:sym typeface="Arimo"/>
              </a:rPr>
              <a:t>Veriﬁcation</a:t>
            </a:r>
            <a:endParaRPr sz="1800">
              <a:latin typeface="Arimo"/>
              <a:ea typeface="Arimo"/>
              <a:cs typeface="Arimo"/>
              <a:sym typeface="Arimo"/>
            </a:endParaRPr>
          </a:p>
        </p:txBody>
      </p:sp>
      <p:sp>
        <p:nvSpPr>
          <p:cNvPr id="183" name="Google Shape;183;p23"/>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84" name="Google Shape;184;p23"/>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aphicFrame>
        <p:nvGraphicFramePr>
          <p:cNvPr id="190" name="Google Shape;190;p24"/>
          <p:cNvGraphicFramePr/>
          <p:nvPr/>
        </p:nvGraphicFramePr>
        <p:xfrm>
          <a:off x="609600" y="1234033"/>
          <a:ext cx="8153400" cy="4832938"/>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453550">
                  <a:extLst>
                    <a:ext uri="{9D8B030D-6E8A-4147-A177-3AD203B41FA5}">
                      <a16:colId xmlns:a16="http://schemas.microsoft.com/office/drawing/2014/main" val="20001"/>
                    </a:ext>
                  </a:extLst>
                </a:gridCol>
                <a:gridCol w="1944975">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670652">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dirty="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3162286">
                <a:tc>
                  <a:txBody>
                    <a:bodyPr/>
                    <a:lstStyle/>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International Conference on Electrical, Computer and Communication Engineering (ECCE), IEEE</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2019</a:t>
                      </a:r>
                      <a:endParaRPr>
                        <a:latin typeface="Times New Roman"/>
                        <a:ea typeface="Times New Roman"/>
                        <a:cs typeface="Times New Roman"/>
                        <a:sym typeface="Times New Roman"/>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0"/>
                        </a:spcBef>
                        <a:spcAft>
                          <a:spcPts val="0"/>
                        </a:spcAft>
                        <a:buClr>
                          <a:schemeClr val="dk1"/>
                        </a:buClr>
                        <a:buSzPts val="1100"/>
                        <a:buFont typeface="Arial"/>
                        <a:buNone/>
                      </a:pPr>
                      <a:r>
                        <a:rPr lang="en-US" dirty="0" err="1">
                          <a:latin typeface="Times New Roman"/>
                          <a:ea typeface="Times New Roman"/>
                          <a:cs typeface="Times New Roman"/>
                          <a:sym typeface="Times New Roman"/>
                        </a:rPr>
                        <a:t>Asif</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Anjum</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Akash</a:t>
                      </a:r>
                      <a:r>
                        <a:rPr lang="en-US" dirty="0">
                          <a:latin typeface="Times New Roman"/>
                          <a:ea typeface="Times New Roman"/>
                          <a:cs typeface="Times New Roman"/>
                          <a:sym typeface="Times New Roman"/>
                        </a:rPr>
                        <a:t>, A. H. </a:t>
                      </a:r>
                      <a:r>
                        <a:rPr lang="en-US" dirty="0" err="1">
                          <a:latin typeface="Times New Roman"/>
                          <a:ea typeface="Times New Roman"/>
                          <a:cs typeface="Times New Roman"/>
                          <a:sym typeface="Times New Roman"/>
                        </a:rPr>
                        <a:t>Akhand</a:t>
                      </a:r>
                      <a:r>
                        <a:rPr lang="en-US" dirty="0">
                          <a:latin typeface="Times New Roman"/>
                          <a:ea typeface="Times New Roman"/>
                          <a:cs typeface="Times New Roman"/>
                          <a:sym typeface="Times New Roman"/>
                        </a:rPr>
                        <a:t>, N. </a:t>
                      </a:r>
                      <a:r>
                        <a:rPr lang="en-US" dirty="0" err="1">
                          <a:latin typeface="Times New Roman"/>
                          <a:ea typeface="Times New Roman"/>
                          <a:cs typeface="Times New Roman"/>
                          <a:sym typeface="Times New Roman"/>
                        </a:rPr>
                        <a:t>Siddique</a:t>
                      </a:r>
                      <a:endParaRPr>
                        <a:latin typeface="Times New Roman"/>
                        <a:ea typeface="Times New Roman"/>
                        <a:cs typeface="Times New Roman"/>
                        <a:sym typeface="Times New Roman"/>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a:ea typeface="Times New Roman"/>
                          <a:cs typeface="Times New Roman"/>
                          <a:sym typeface="Times New Roman"/>
                        </a:rPr>
                        <a:t>Feature extraction using  </a:t>
                      </a:r>
                      <a:endParaRPr>
                        <a:latin typeface="Times New Roman"/>
                        <a:ea typeface="Times New Roman"/>
                        <a:cs typeface="Times New Roman"/>
                        <a:sym typeface="Times New Roman"/>
                      </a:endParaRPr>
                    </a:p>
                    <a:p>
                      <a:pPr marL="0" marR="0" lvl="0" indent="0" algn="l" rtl="0">
                        <a:spcBef>
                          <a:spcPts val="0"/>
                        </a:spcBef>
                        <a:spcAft>
                          <a:spcPts val="0"/>
                        </a:spcAft>
                        <a:buNone/>
                      </a:pPr>
                      <a:r>
                        <a:rPr lang="en-US" dirty="0" err="1">
                          <a:latin typeface="Times New Roman"/>
                          <a:ea typeface="Times New Roman"/>
                          <a:cs typeface="Times New Roman"/>
                          <a:sym typeface="Times New Roman"/>
                        </a:rPr>
                        <a:t>colour</a:t>
                      </a:r>
                      <a:r>
                        <a:rPr lang="en-US" dirty="0">
                          <a:latin typeface="Times New Roman"/>
                          <a:ea typeface="Times New Roman"/>
                          <a:cs typeface="Times New Roman"/>
                          <a:sym typeface="Times New Roman"/>
                        </a:rPr>
                        <a:t> detection</a:t>
                      </a:r>
                      <a:r>
                        <a:rPr lang="en-US" baseline="0" dirty="0">
                          <a:latin typeface="Times New Roman"/>
                          <a:ea typeface="Times New Roman"/>
                          <a:cs typeface="Times New Roman"/>
                          <a:sym typeface="Times New Roman"/>
                        </a:rPr>
                        <a:t>  using RGB and skin detection</a:t>
                      </a:r>
                      <a:r>
                        <a:rPr lang="en-US" dirty="0">
                          <a:latin typeface="Times New Roman"/>
                          <a:ea typeface="Times New Roman"/>
                          <a:cs typeface="Times New Roman"/>
                          <a:sym typeface="Times New Roman"/>
                        </a:rPr>
                        <a:t> </a:t>
                      </a:r>
                    </a:p>
                    <a:p>
                      <a:pPr marL="0" marR="0" lvl="0" indent="0" algn="l" rtl="0">
                        <a:spcBef>
                          <a:spcPts val="0"/>
                        </a:spcBef>
                        <a:spcAft>
                          <a:spcPts val="0"/>
                        </a:spcAft>
                        <a:buNone/>
                      </a:pPr>
                      <a:endParaRPr lang="en-US" dirty="0">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Times New Roman"/>
                          <a:ea typeface="Times New Roman"/>
                          <a:cs typeface="Times New Roman"/>
                          <a:sym typeface="Times New Roman"/>
                        </a:rPr>
                        <a:t>Haar</a:t>
                      </a:r>
                      <a:r>
                        <a:rPr lang="en-US" dirty="0">
                          <a:latin typeface="Times New Roman"/>
                          <a:ea typeface="Times New Roman"/>
                          <a:cs typeface="Times New Roman"/>
                          <a:sym typeface="Times New Roman"/>
                        </a:rPr>
                        <a:t> feature based face detection (HAAF)</a:t>
                      </a:r>
                    </a:p>
                    <a:p>
                      <a:pPr marL="0" marR="0" lvl="0" indent="0" algn="l" rtl="0">
                        <a:spcBef>
                          <a:spcPts val="0"/>
                        </a:spcBef>
                        <a:spcAft>
                          <a:spcPts val="0"/>
                        </a:spcAft>
                        <a:buNone/>
                      </a:pPr>
                      <a:endParaRPr>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1200"/>
                        </a:spcBef>
                        <a:spcAft>
                          <a:spcPts val="0"/>
                        </a:spcAft>
                        <a:buSzPts val="1100"/>
                        <a:buNone/>
                      </a:pPr>
                      <a:r>
                        <a:rPr lang="en-US" sz="1600" dirty="0">
                          <a:solidFill>
                            <a:srgbClr val="111111"/>
                          </a:solidFill>
                          <a:latin typeface="Times New Roman"/>
                          <a:ea typeface="Times New Roman"/>
                          <a:cs typeface="Times New Roman"/>
                          <a:sym typeface="Times New Roman"/>
                        </a:rPr>
                        <a:t>Object can easily identify because of colors </a:t>
                      </a:r>
                      <a:endParaRPr sz="1600">
                        <a:solidFill>
                          <a:srgbClr val="111111"/>
                        </a:solidFill>
                        <a:latin typeface="Times New Roman"/>
                        <a:ea typeface="Times New Roman"/>
                        <a:cs typeface="Times New Roman"/>
                        <a:sym typeface="Times New Roman"/>
                      </a:endParaRPr>
                    </a:p>
                    <a:p>
                      <a:pPr marL="0" marR="0" lvl="0" indent="0" algn="l" rtl="0">
                        <a:spcBef>
                          <a:spcPts val="1200"/>
                        </a:spcBef>
                        <a:spcAft>
                          <a:spcPts val="0"/>
                        </a:spcAft>
                        <a:buNone/>
                      </a:pPr>
                      <a:endParaRPr sz="22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600" dirty="0">
                          <a:latin typeface="Times New Roman"/>
                          <a:ea typeface="Times New Roman"/>
                          <a:cs typeface="Times New Roman"/>
                          <a:sym typeface="Times New Roman"/>
                        </a:rPr>
                        <a:t>Some objects have same color that object cannot be identify </a:t>
                      </a:r>
                      <a:endParaRPr sz="22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sp>
        <p:nvSpPr>
          <p:cNvPr id="191" name="Google Shape;191;p24"/>
          <p:cNvSpPr txBox="1">
            <a:spLocks noGrp="1"/>
          </p:cNvSpPr>
          <p:nvPr>
            <p:ph type="title"/>
          </p:nvPr>
        </p:nvSpPr>
        <p:spPr>
          <a:xfrm>
            <a:off x="76200" y="203208"/>
            <a:ext cx="8839200" cy="900203"/>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Arimo"/>
                <a:ea typeface="Arimo"/>
                <a:cs typeface="Arimo"/>
                <a:sym typeface="Arimo"/>
              </a:rPr>
              <a:t>PAPER 3:</a:t>
            </a:r>
            <a:endParaRPr sz="1800">
              <a:latin typeface="Arimo"/>
              <a:ea typeface="Arimo"/>
              <a:cs typeface="Arimo"/>
              <a:sym typeface="Arimo"/>
            </a:endParaRPr>
          </a:p>
          <a:p>
            <a:pPr marL="0" lvl="0" indent="0" algn="ctr" rtl="0">
              <a:spcBef>
                <a:spcPts val="0"/>
              </a:spcBef>
              <a:spcAft>
                <a:spcPts val="0"/>
              </a:spcAft>
              <a:buClr>
                <a:schemeClr val="dk2"/>
              </a:buClr>
              <a:buSzPts val="3600"/>
              <a:buFont typeface="Arimo"/>
              <a:buNone/>
            </a:pPr>
            <a:r>
              <a:rPr lang="en-US" sz="1800" dirty="0">
                <a:latin typeface="Arimo"/>
                <a:ea typeface="Arimo"/>
                <a:cs typeface="Arimo"/>
                <a:sym typeface="Arimo"/>
              </a:rPr>
              <a:t>Robust Face Detection Using Hybrid Skin Color Matching under Different Illuminations   </a:t>
            </a:r>
            <a:endParaRPr sz="1800">
              <a:latin typeface="Arimo"/>
              <a:ea typeface="Arimo"/>
              <a:cs typeface="Arimo"/>
              <a:sym typeface="Arimo"/>
            </a:endParaRPr>
          </a:p>
        </p:txBody>
      </p:sp>
      <p:sp>
        <p:nvSpPr>
          <p:cNvPr id="192" name="Google Shape;192;p24"/>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93" name="Google Shape;193;p24"/>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76200" y="72582"/>
            <a:ext cx="8839200" cy="91471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Arimo"/>
                <a:ea typeface="Arimo"/>
                <a:cs typeface="Arimo"/>
                <a:sym typeface="Arimo"/>
              </a:rPr>
              <a:t>PAPER 4:</a:t>
            </a:r>
            <a:r>
              <a:rPr lang="en-US" sz="2000" dirty="0">
                <a:latin typeface="Arimo"/>
                <a:ea typeface="Arimo"/>
                <a:cs typeface="Arimo"/>
                <a:sym typeface="Arimo"/>
              </a:rPr>
              <a:t> </a:t>
            </a:r>
            <a:endParaRPr sz="1800">
              <a:latin typeface="Times New Roman" pitchFamily="18" charset="0"/>
              <a:ea typeface="Arimo"/>
              <a:cs typeface="Times New Roman" pitchFamily="18" charset="0"/>
              <a:sym typeface="Arimo"/>
            </a:endParaRPr>
          </a:p>
          <a:p>
            <a:pPr marL="0" lvl="0" indent="0" algn="ctr" rtl="0">
              <a:spcBef>
                <a:spcPts val="0"/>
              </a:spcBef>
              <a:spcAft>
                <a:spcPts val="0"/>
              </a:spcAft>
              <a:buClr>
                <a:schemeClr val="dk2"/>
              </a:buClr>
              <a:buSzPts val="3600"/>
              <a:buFont typeface="Arimo"/>
              <a:buNone/>
            </a:pPr>
            <a:r>
              <a:rPr lang="en-US" sz="1800" dirty="0">
                <a:latin typeface="Times New Roman" pitchFamily="18" charset="0"/>
                <a:ea typeface="Arimo"/>
                <a:cs typeface="Times New Roman" pitchFamily="18" charset="0"/>
                <a:sym typeface="Arimo"/>
              </a:rPr>
              <a:t>Face Detection with the Faster R-CNN</a:t>
            </a:r>
            <a:endParaRPr sz="1800">
              <a:latin typeface="Times New Roman" pitchFamily="18" charset="0"/>
              <a:ea typeface="Arimo"/>
              <a:cs typeface="Times New Roman" pitchFamily="18" charset="0"/>
              <a:sym typeface="Arimo"/>
            </a:endParaRPr>
          </a:p>
        </p:txBody>
      </p:sp>
      <p:graphicFrame>
        <p:nvGraphicFramePr>
          <p:cNvPr id="200" name="Google Shape;200;p25"/>
          <p:cNvGraphicFramePr/>
          <p:nvPr/>
        </p:nvGraphicFramePr>
        <p:xfrm>
          <a:off x="609600" y="1349829"/>
          <a:ext cx="8069943" cy="4441365"/>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472275">
                  <a:extLst>
                    <a:ext uri="{9D8B030D-6E8A-4147-A177-3AD203B41FA5}">
                      <a16:colId xmlns:a16="http://schemas.microsoft.com/office/drawing/2014/main" val="20001"/>
                    </a:ext>
                  </a:extLst>
                </a:gridCol>
                <a:gridCol w="192625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0543">
                  <a:extLst>
                    <a:ext uri="{9D8B030D-6E8A-4147-A177-3AD203B41FA5}">
                      <a16:colId xmlns:a16="http://schemas.microsoft.com/office/drawing/2014/main" val="20004"/>
                    </a:ext>
                  </a:extLst>
                </a:gridCol>
              </a:tblGrid>
              <a:tr h="164946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dirty="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lvl="0" indent="0" algn="l" rtl="0">
                        <a:lnSpc>
                          <a:spcPct val="115000"/>
                        </a:lnSpc>
                        <a:spcBef>
                          <a:spcPts val="0"/>
                        </a:spcBef>
                        <a:spcAft>
                          <a:spcPts val="0"/>
                        </a:spcAft>
                        <a:buClr>
                          <a:schemeClr val="dk1"/>
                        </a:buClr>
                        <a:buSzPts val="1100"/>
                        <a:buFont typeface="Arial"/>
                        <a:buNone/>
                      </a:pPr>
                      <a:r>
                        <a:rPr lang="en-US" sz="1600" dirty="0">
                          <a:latin typeface="Times New Roman" pitchFamily="18" charset="0"/>
                          <a:cs typeface="Times New Roman" pitchFamily="18" charset="0"/>
                        </a:rPr>
                        <a:t>International Conference on Automatic Face &amp; Gesture Recognition</a:t>
                      </a:r>
                    </a:p>
                    <a:p>
                      <a:pPr marL="0" lvl="0" indent="0" algn="l" rtl="0">
                        <a:lnSpc>
                          <a:spcPct val="115000"/>
                        </a:lnSpc>
                        <a:spcBef>
                          <a:spcPts val="0"/>
                        </a:spcBef>
                        <a:spcAft>
                          <a:spcPts val="0"/>
                        </a:spcAft>
                        <a:buClr>
                          <a:schemeClr val="dk1"/>
                        </a:buClr>
                        <a:buSzPts val="1100"/>
                        <a:buFont typeface="Arial"/>
                        <a:buNone/>
                      </a:pPr>
                      <a:endParaRPr lang="en-US" sz="1600" dirty="0">
                        <a:latin typeface="Times New Roman" pitchFamily="18" charset="0"/>
                        <a:cs typeface="Times New Roman" pitchFamily="18" charset="0"/>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pitchFamily="18" charset="0"/>
                          <a:cs typeface="Times New Roman" pitchFamily="18" charset="0"/>
                        </a:rPr>
                        <a:t>IEEE-2017</a:t>
                      </a:r>
                      <a:endParaRPr sz="1600">
                        <a:latin typeface="Times New Roman" pitchFamily="18" charset="0"/>
                        <a:cs typeface="Times New Roman" pitchFamily="18" charset="0"/>
                      </a:endParaRPr>
                    </a:p>
                    <a:p>
                      <a:pPr marL="0" marR="0" lvl="0" indent="0" algn="l" rtl="0">
                        <a:spcBef>
                          <a:spcPts val="0"/>
                        </a:spcBef>
                        <a:spcAft>
                          <a:spcPts val="0"/>
                        </a:spcAft>
                        <a:buNone/>
                      </a:pPr>
                      <a:endParaRPr sz="1800">
                        <a:latin typeface="Times New Roman" pitchFamily="18" charset="0"/>
                        <a:cs typeface="Times New Roman" pitchFamily="18" charset="0"/>
                      </a:endParaRPr>
                    </a:p>
                  </a:txBody>
                  <a:tcPr marL="91450" marR="91450" marT="45725" marB="45725"/>
                </a:tc>
                <a:tc>
                  <a:txBody>
                    <a:bodyPr/>
                    <a:lstStyle/>
                    <a:p>
                      <a:pPr marL="0" lvl="0" indent="0" algn="l" rtl="0">
                        <a:lnSpc>
                          <a:spcPct val="115000"/>
                        </a:lnSpc>
                        <a:spcBef>
                          <a:spcPts val="0"/>
                        </a:spcBef>
                        <a:spcAft>
                          <a:spcPts val="0"/>
                        </a:spcAft>
                        <a:buClr>
                          <a:schemeClr val="dk1"/>
                        </a:buClr>
                        <a:buSzPts val="1100"/>
                        <a:buFont typeface="Arial"/>
                        <a:buNone/>
                      </a:pPr>
                      <a:r>
                        <a:rPr lang="en-US" sz="1600" dirty="0" err="1">
                          <a:latin typeface="Times New Roman" pitchFamily="18" charset="0"/>
                          <a:cs typeface="Times New Roman" pitchFamily="18" charset="0"/>
                        </a:rPr>
                        <a:t>Huaizu</a:t>
                      </a:r>
                      <a:r>
                        <a:rPr lang="en-US" sz="1600" dirty="0">
                          <a:latin typeface="Times New Roman" pitchFamily="18" charset="0"/>
                          <a:cs typeface="Times New Roman" pitchFamily="18" charset="0"/>
                        </a:rPr>
                        <a:t> Jiang,</a:t>
                      </a:r>
                      <a:endParaRPr sz="1600">
                        <a:latin typeface="Times New Roman" pitchFamily="18" charset="0"/>
                        <a:cs typeface="Times New Roman" pitchFamily="18" charset="0"/>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pitchFamily="18" charset="0"/>
                          <a:cs typeface="Times New Roman" pitchFamily="18" charset="0"/>
                        </a:rPr>
                        <a:t> Erik Learned</a:t>
                      </a:r>
                      <a:endParaRPr sz="1600">
                        <a:latin typeface="Times New Roman" pitchFamily="18" charset="0"/>
                        <a:cs typeface="Times New Roman" pitchFamily="18" charset="0"/>
                      </a:endParaRPr>
                    </a:p>
                    <a:p>
                      <a:pPr marL="0" lvl="0" indent="0" algn="l" rtl="0">
                        <a:lnSpc>
                          <a:spcPct val="115000"/>
                        </a:lnSpc>
                        <a:spcBef>
                          <a:spcPts val="0"/>
                        </a:spcBef>
                        <a:spcAft>
                          <a:spcPts val="0"/>
                        </a:spcAft>
                        <a:buClr>
                          <a:schemeClr val="dk1"/>
                        </a:buClr>
                        <a:buSzPts val="1100"/>
                        <a:buFont typeface="Arial"/>
                        <a:buNone/>
                      </a:pPr>
                      <a:r>
                        <a:rPr lang="en-US" sz="1600" dirty="0">
                          <a:latin typeface="Times New Roman" pitchFamily="18" charset="0"/>
                          <a:cs typeface="Times New Roman" pitchFamily="18" charset="0"/>
                        </a:rPr>
                        <a:t>Miller</a:t>
                      </a:r>
                      <a:endParaRPr sz="1600">
                        <a:latin typeface="Times New Roman" pitchFamily="18" charset="0"/>
                        <a:cs typeface="Times New Roman" pitchFamily="18" charset="0"/>
                      </a:endParaRPr>
                    </a:p>
                    <a:p>
                      <a:pPr marL="0" marR="0" lvl="0" indent="0" algn="l" rtl="0">
                        <a:spcBef>
                          <a:spcPts val="0"/>
                        </a:spcBef>
                        <a:spcAft>
                          <a:spcPts val="0"/>
                        </a:spcAft>
                        <a:buNone/>
                      </a:pPr>
                      <a:endParaRPr sz="18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Face</a:t>
                      </a:r>
                      <a:r>
                        <a:rPr lang="en-US" sz="1600" baseline="0" dirty="0">
                          <a:latin typeface="Times New Roman" pitchFamily="18" charset="0"/>
                          <a:cs typeface="Times New Roman" pitchFamily="18" charset="0"/>
                        </a:rPr>
                        <a:t> detection using</a:t>
                      </a:r>
                      <a:endParaRPr lang="en-US" sz="1600" dirty="0">
                        <a:latin typeface="Times New Roman" pitchFamily="18" charset="0"/>
                        <a:cs typeface="Times New Roman" pitchFamily="18" charset="0"/>
                      </a:endParaRPr>
                    </a:p>
                    <a:p>
                      <a:pPr marL="0" marR="0" lvl="0" indent="0" algn="l" rtl="0">
                        <a:spcBef>
                          <a:spcPts val="0"/>
                        </a:spcBef>
                        <a:spcAft>
                          <a:spcPts val="0"/>
                        </a:spcAft>
                        <a:buNone/>
                      </a:pPr>
                      <a:r>
                        <a:rPr lang="en-US" sz="1600" dirty="0">
                          <a:latin typeface="Times New Roman" pitchFamily="18" charset="0"/>
                          <a:cs typeface="Times New Roman" pitchFamily="18" charset="0"/>
                        </a:rPr>
                        <a:t>Faster R-CNN</a:t>
                      </a:r>
                      <a:endParaRPr sz="1600">
                        <a:latin typeface="Times New Roman" pitchFamily="18" charset="0"/>
                        <a:cs typeface="Times New Roman" pitchFamily="18" charset="0"/>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solidFill>
                            <a:srgbClr val="111111"/>
                          </a:solidFill>
                          <a:latin typeface="Times New Roman" pitchFamily="18" charset="0"/>
                          <a:ea typeface="Times New Roman"/>
                          <a:cs typeface="Times New Roman" pitchFamily="18" charset="0"/>
                          <a:sym typeface="Times New Roman"/>
                        </a:rPr>
                        <a:t>Accurate, Any deep architecture can immediately be “plugged in”</a:t>
                      </a:r>
                      <a:endParaRPr sz="1600">
                        <a:solidFill>
                          <a:srgbClr val="111111"/>
                        </a:solidFill>
                        <a:latin typeface="Times New Roman" pitchFamily="18" charset="0"/>
                        <a:ea typeface="Times New Roman"/>
                        <a:cs typeface="Times New Roman" pitchFamily="18" charset="0"/>
                        <a:sym typeface="Times New Roman"/>
                      </a:endParaRPr>
                    </a:p>
                    <a:p>
                      <a:pPr marL="0" marR="0" lvl="0" indent="0" algn="l" rtl="0">
                        <a:spcBef>
                          <a:spcPts val="1200"/>
                        </a:spcBef>
                        <a:spcAft>
                          <a:spcPts val="0"/>
                        </a:spcAft>
                        <a:buNone/>
                      </a:pPr>
                      <a:endParaRPr sz="2400">
                        <a:latin typeface="Times New Roman" pitchFamily="18" charset="0"/>
                        <a:cs typeface="Times New Roman" pitchFamily="18" charset="0"/>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latin typeface="Times New Roman" pitchFamily="18" charset="0"/>
                          <a:ea typeface="Times New Roman"/>
                          <a:cs typeface="Times New Roman" pitchFamily="18" charset="0"/>
                          <a:sym typeface="Times New Roman"/>
                        </a:rPr>
                        <a:t>Some loss of accuracy due to lower recall, poor localization </a:t>
                      </a:r>
                      <a:endParaRPr sz="1600">
                        <a:latin typeface="Times New Roman" pitchFamily="18" charset="0"/>
                        <a:ea typeface="Times New Roman"/>
                        <a:cs typeface="Times New Roman" pitchFamily="18" charset="0"/>
                        <a:sym typeface="Times New Roman"/>
                      </a:endParaRPr>
                    </a:p>
                    <a:p>
                      <a:pPr marL="0" marR="0" lvl="0" indent="0" algn="l" rtl="0">
                        <a:spcBef>
                          <a:spcPts val="1200"/>
                        </a:spcBef>
                        <a:spcAft>
                          <a:spcPts val="0"/>
                        </a:spcAft>
                        <a:buNone/>
                      </a:pPr>
                      <a:endParaRPr sz="240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01" name="Google Shape;201;p25"/>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202" name="Google Shape;202;p25"/>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76200" y="152718"/>
            <a:ext cx="8839200" cy="1371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Times New Roman" pitchFamily="18" charset="0"/>
                <a:ea typeface="Arimo"/>
                <a:cs typeface="Times New Roman" pitchFamily="18" charset="0"/>
                <a:sym typeface="Arimo"/>
              </a:rPr>
              <a:t>PAPER 5:</a:t>
            </a:r>
            <a:r>
              <a:rPr lang="en-US" dirty="0">
                <a:latin typeface="Times New Roman" pitchFamily="18" charset="0"/>
                <a:ea typeface="Arimo"/>
                <a:cs typeface="Times New Roman" pitchFamily="18" charset="0"/>
                <a:sym typeface="Arimo"/>
              </a:rPr>
              <a:t> </a:t>
            </a:r>
            <a:endParaRPr>
              <a:latin typeface="Times New Roman" pitchFamily="18" charset="0"/>
              <a:ea typeface="Arimo"/>
              <a:cs typeface="Times New Roman" pitchFamily="18" charset="0"/>
              <a:sym typeface="Arimo"/>
            </a:endParaRPr>
          </a:p>
          <a:p>
            <a:pPr marL="0" lvl="0" indent="0" algn="ctr" rtl="0">
              <a:spcBef>
                <a:spcPts val="0"/>
              </a:spcBef>
              <a:spcAft>
                <a:spcPts val="0"/>
              </a:spcAft>
              <a:buClr>
                <a:schemeClr val="dk2"/>
              </a:buClr>
              <a:buSzPts val="3600"/>
              <a:buFont typeface="Arimo"/>
              <a:buNone/>
            </a:pPr>
            <a:r>
              <a:rPr lang="en-US" sz="1800" dirty="0">
                <a:latin typeface="Times New Roman" pitchFamily="18" charset="0"/>
                <a:ea typeface="Arimo"/>
                <a:cs typeface="Times New Roman" pitchFamily="18" charset="0"/>
                <a:sym typeface="Arimo"/>
              </a:rPr>
              <a:t>DETECTION OF ACCURATE FACIAL DETECTION USING HYBRID DEEP CONVOLUTIONAL RECURRENT NEURAL NETWORK </a:t>
            </a:r>
            <a:endParaRPr sz="1800">
              <a:latin typeface="Times New Roman" pitchFamily="18" charset="0"/>
              <a:ea typeface="Arimo"/>
              <a:cs typeface="Times New Roman" pitchFamily="18" charset="0"/>
              <a:sym typeface="Arimo"/>
            </a:endParaRPr>
          </a:p>
        </p:txBody>
      </p:sp>
      <p:graphicFrame>
        <p:nvGraphicFramePr>
          <p:cNvPr id="209" name="Google Shape;209;p26"/>
          <p:cNvGraphicFramePr/>
          <p:nvPr/>
        </p:nvGraphicFramePr>
        <p:xfrm>
          <a:off x="609600" y="1551615"/>
          <a:ext cx="8153400" cy="4266875"/>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34112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dirty="0"/>
                        <a:t>Author name</a:t>
                      </a:r>
                      <a:endParaRPr sz="1900"/>
                    </a:p>
                  </a:txBody>
                  <a:tcPr marL="91450" marR="91450" marT="45725" marB="45725"/>
                </a:tc>
                <a:tc>
                  <a:txBody>
                    <a:bodyPr/>
                    <a:lstStyle/>
                    <a:p>
                      <a:pPr marL="0" marR="0" lvl="0" indent="0" algn="ctr" rtl="0">
                        <a:spcBef>
                          <a:spcPts val="0"/>
                        </a:spcBef>
                        <a:spcAft>
                          <a:spcPts val="0"/>
                        </a:spcAft>
                        <a:buNone/>
                      </a:pPr>
                      <a:r>
                        <a:rPr lang="en-US" sz="190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lvl="0" indent="0" algn="l" rtl="0">
                        <a:lnSpc>
                          <a:spcPct val="115000"/>
                        </a:lnSpc>
                        <a:spcBef>
                          <a:spcPts val="0"/>
                        </a:spcBef>
                        <a:spcAft>
                          <a:spcPts val="0"/>
                        </a:spcAft>
                        <a:buClr>
                          <a:schemeClr val="dk1"/>
                        </a:buClr>
                        <a:buSzPts val="1100"/>
                        <a:buFont typeface="Arial"/>
                        <a:buNone/>
                      </a:pPr>
                      <a:r>
                        <a:rPr lang="en-US" sz="1600" dirty="0">
                          <a:latin typeface="Times New Roman" pitchFamily="18" charset="0"/>
                          <a:cs typeface="Times New Roman" pitchFamily="18" charset="0"/>
                        </a:rPr>
                        <a:t>CTACT journal on soft computing</a:t>
                      </a:r>
                      <a:endParaRPr sz="1600">
                        <a:latin typeface="Times New Roman" pitchFamily="18" charset="0"/>
                        <a:cs typeface="Times New Roman" pitchFamily="18" charset="0"/>
                      </a:endParaRPr>
                    </a:p>
                    <a:p>
                      <a:pPr marL="0" lvl="0" indent="0" algn="l" rtl="0">
                        <a:lnSpc>
                          <a:spcPct val="115000"/>
                        </a:lnSpc>
                        <a:spcBef>
                          <a:spcPts val="0"/>
                        </a:spcBef>
                        <a:spcAft>
                          <a:spcPts val="0"/>
                        </a:spcAft>
                        <a:buSzPts val="1100"/>
                        <a:buNone/>
                      </a:pPr>
                      <a:r>
                        <a:rPr lang="en-US" sz="1600" dirty="0">
                          <a:latin typeface="Times New Roman" pitchFamily="18" charset="0"/>
                          <a:cs typeface="Times New Roman" pitchFamily="18" charset="0"/>
                        </a:rPr>
                        <a:t>special issue on artificial intelligence and deep learninging</a:t>
                      </a:r>
                      <a:endParaRPr sz="1600">
                        <a:latin typeface="Times New Roman" pitchFamily="18" charset="0"/>
                        <a:cs typeface="Times New Roman" pitchFamily="18" charset="0"/>
                      </a:endParaRPr>
                    </a:p>
                    <a:p>
                      <a:pPr marL="0" lvl="0" indent="0" algn="l" rtl="0">
                        <a:lnSpc>
                          <a:spcPct val="115000"/>
                        </a:lnSpc>
                        <a:spcBef>
                          <a:spcPts val="0"/>
                        </a:spcBef>
                        <a:spcAft>
                          <a:spcPts val="0"/>
                        </a:spcAft>
                        <a:buClr>
                          <a:schemeClr val="dk1"/>
                        </a:buClr>
                        <a:buSzPts val="1100"/>
                        <a:buFont typeface="Arial"/>
                        <a:buNone/>
                      </a:pPr>
                      <a:endParaRPr sz="1600">
                        <a:latin typeface="Times New Roman" pitchFamily="18" charset="0"/>
                        <a:cs typeface="Times New Roman" pitchFamily="18" charset="0"/>
                      </a:endParaRPr>
                    </a:p>
                    <a:p>
                      <a:pPr marL="0" marR="0" lvl="0" indent="0" algn="l" rtl="0">
                        <a:spcBef>
                          <a:spcPts val="0"/>
                        </a:spcBef>
                        <a:spcAft>
                          <a:spcPts val="0"/>
                        </a:spcAft>
                        <a:buNone/>
                      </a:pPr>
                      <a:r>
                        <a:rPr lang="en-US" sz="1800" dirty="0">
                          <a:latin typeface="Times New Roman" pitchFamily="18" charset="0"/>
                          <a:cs typeface="Times New Roman" pitchFamily="18" charset="0"/>
                        </a:rPr>
                        <a:t>2017</a:t>
                      </a:r>
                      <a:endParaRPr sz="18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600" dirty="0">
                          <a:latin typeface="Times New Roman" pitchFamily="18" charset="0"/>
                          <a:ea typeface="Times New Roman"/>
                          <a:cs typeface="Times New Roman" pitchFamily="18" charset="0"/>
                          <a:sym typeface="Times New Roman"/>
                        </a:rPr>
                        <a:t>M. </a:t>
                      </a:r>
                      <a:r>
                        <a:rPr lang="en-US" sz="1600" dirty="0" err="1">
                          <a:latin typeface="Times New Roman" pitchFamily="18" charset="0"/>
                          <a:ea typeface="Times New Roman"/>
                          <a:cs typeface="Times New Roman" pitchFamily="18" charset="0"/>
                          <a:sym typeface="Times New Roman"/>
                        </a:rPr>
                        <a:t>Sivaram</a:t>
                      </a:r>
                      <a:r>
                        <a:rPr lang="en-US" sz="1600" dirty="0">
                          <a:latin typeface="Times New Roman" pitchFamily="18" charset="0"/>
                          <a:ea typeface="Times New Roman"/>
                          <a:cs typeface="Times New Roman" pitchFamily="18" charset="0"/>
                          <a:sym typeface="Times New Roman"/>
                        </a:rPr>
                        <a:t>, V. </a:t>
                      </a:r>
                      <a:r>
                        <a:rPr lang="en-US" sz="1600" dirty="0" err="1">
                          <a:latin typeface="Times New Roman" pitchFamily="18" charset="0"/>
                          <a:ea typeface="Times New Roman"/>
                          <a:cs typeface="Times New Roman" pitchFamily="18" charset="0"/>
                          <a:sym typeface="Times New Roman"/>
                        </a:rPr>
                        <a:t>Porkodi</a:t>
                      </a:r>
                      <a:r>
                        <a:rPr lang="en-US" sz="1600" dirty="0">
                          <a:latin typeface="Times New Roman" pitchFamily="18" charset="0"/>
                          <a:ea typeface="Times New Roman"/>
                          <a:cs typeface="Times New Roman" pitchFamily="18" charset="0"/>
                          <a:sym typeface="Times New Roman"/>
                        </a:rPr>
                        <a:t>, </a:t>
                      </a:r>
                    </a:p>
                    <a:p>
                      <a:pPr marL="0" marR="0" lvl="0" indent="0" algn="l" rtl="0">
                        <a:spcBef>
                          <a:spcPts val="0"/>
                        </a:spcBef>
                        <a:spcAft>
                          <a:spcPts val="0"/>
                        </a:spcAft>
                        <a:buNone/>
                      </a:pPr>
                      <a:endParaRPr lang="en-US" sz="1600" dirty="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r>
                        <a:rPr lang="en-US" sz="1600" dirty="0" err="1">
                          <a:latin typeface="Times New Roman" pitchFamily="18" charset="0"/>
                          <a:ea typeface="Times New Roman"/>
                          <a:cs typeface="Times New Roman" pitchFamily="18" charset="0"/>
                          <a:sym typeface="Times New Roman"/>
                        </a:rPr>
                        <a:t>Amin</a:t>
                      </a:r>
                      <a:r>
                        <a:rPr lang="en-US" sz="1600" dirty="0">
                          <a:latin typeface="Times New Roman" pitchFamily="18" charset="0"/>
                          <a:ea typeface="Times New Roman"/>
                          <a:cs typeface="Times New Roman" pitchFamily="18" charset="0"/>
                          <a:sym typeface="Times New Roman"/>
                        </a:rPr>
                        <a:t> </a:t>
                      </a:r>
                      <a:r>
                        <a:rPr lang="en-US" sz="1600" dirty="0" err="1">
                          <a:latin typeface="Times New Roman" pitchFamily="18" charset="0"/>
                          <a:ea typeface="Times New Roman"/>
                          <a:cs typeface="Times New Roman" pitchFamily="18" charset="0"/>
                          <a:sym typeface="Times New Roman"/>
                        </a:rPr>
                        <a:t>Salih</a:t>
                      </a:r>
                      <a:r>
                        <a:rPr lang="en-US" sz="1600" dirty="0">
                          <a:latin typeface="Times New Roman" pitchFamily="18" charset="0"/>
                          <a:ea typeface="Times New Roman"/>
                          <a:cs typeface="Times New Roman" pitchFamily="18" charset="0"/>
                          <a:sym typeface="Times New Roman"/>
                        </a:rPr>
                        <a:t> Mohammed </a:t>
                      </a:r>
                      <a:endParaRPr sz="160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endParaRPr lang="en-US" sz="1600" dirty="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r>
                        <a:rPr lang="en-US" sz="1600" dirty="0">
                          <a:latin typeface="Times New Roman" pitchFamily="18" charset="0"/>
                          <a:ea typeface="Times New Roman"/>
                          <a:cs typeface="Times New Roman" pitchFamily="18" charset="0"/>
                          <a:sym typeface="Times New Roman"/>
                        </a:rPr>
                        <a:t>V. Manikandan</a:t>
                      </a:r>
                      <a:endParaRPr sz="22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600" dirty="0">
                          <a:latin typeface="Times New Roman" pitchFamily="18" charset="0"/>
                          <a:ea typeface="Times New Roman"/>
                          <a:cs typeface="Times New Roman" pitchFamily="18" charset="0"/>
                          <a:sym typeface="Times New Roman"/>
                        </a:rPr>
                        <a:t>Hybrid</a:t>
                      </a:r>
                      <a:r>
                        <a:rPr lang="en-US" sz="1600" baseline="0" dirty="0">
                          <a:latin typeface="Times New Roman" pitchFamily="18" charset="0"/>
                          <a:ea typeface="Times New Roman"/>
                          <a:cs typeface="Times New Roman" pitchFamily="18" charset="0"/>
                          <a:sym typeface="Times New Roman"/>
                        </a:rPr>
                        <a:t> DCRNN:</a:t>
                      </a:r>
                    </a:p>
                    <a:p>
                      <a:pPr marL="0" marR="0" lvl="0" indent="0" algn="l" rtl="0">
                        <a:spcBef>
                          <a:spcPts val="0"/>
                        </a:spcBef>
                        <a:spcAft>
                          <a:spcPts val="0"/>
                        </a:spcAft>
                        <a:buNone/>
                      </a:pPr>
                      <a:r>
                        <a:rPr lang="en-US" sz="1600" baseline="0" dirty="0">
                          <a:latin typeface="Times New Roman" pitchFamily="18" charset="0"/>
                          <a:ea typeface="Times New Roman"/>
                          <a:cs typeface="Times New Roman" pitchFamily="18" charset="0"/>
                          <a:sym typeface="Times New Roman"/>
                        </a:rPr>
                        <a:t>CNN+</a:t>
                      </a:r>
                      <a:r>
                        <a:rPr lang="en-US" sz="1600" dirty="0">
                          <a:latin typeface="Times New Roman" pitchFamily="18" charset="0"/>
                          <a:ea typeface="Times New Roman"/>
                          <a:cs typeface="Times New Roman" pitchFamily="18" charset="0"/>
                          <a:sym typeface="Times New Roman"/>
                        </a:rPr>
                        <a:t>RNN </a:t>
                      </a:r>
                    </a:p>
                    <a:p>
                      <a:pPr marL="0" marR="0" lvl="0" indent="0" algn="l" rtl="0">
                        <a:spcBef>
                          <a:spcPts val="0"/>
                        </a:spcBef>
                        <a:spcAft>
                          <a:spcPts val="0"/>
                        </a:spcAft>
                        <a:buNone/>
                      </a:pPr>
                      <a:r>
                        <a:rPr lang="en-US" sz="1600" dirty="0">
                          <a:latin typeface="Times New Roman" pitchFamily="18" charset="0"/>
                          <a:ea typeface="Times New Roman"/>
                          <a:cs typeface="Times New Roman" pitchFamily="18" charset="0"/>
                          <a:sym typeface="Times New Roman"/>
                        </a:rPr>
                        <a:t>(recurrent neural</a:t>
                      </a:r>
                      <a:r>
                        <a:rPr lang="en-US" sz="1600" baseline="0" dirty="0">
                          <a:latin typeface="Times New Roman" pitchFamily="18" charset="0"/>
                          <a:ea typeface="Times New Roman"/>
                          <a:cs typeface="Times New Roman" pitchFamily="18" charset="0"/>
                          <a:sym typeface="Times New Roman"/>
                        </a:rPr>
                        <a:t> network</a:t>
                      </a:r>
                      <a:r>
                        <a:rPr lang="en-US" sz="1600" dirty="0">
                          <a:latin typeface="Times New Roman" pitchFamily="18" charset="0"/>
                          <a:ea typeface="Times New Roman"/>
                          <a:cs typeface="Times New Roman" pitchFamily="18" charset="0"/>
                          <a:sym typeface="Times New Roman"/>
                        </a:rPr>
                        <a:t>)</a:t>
                      </a:r>
                      <a:endParaRPr sz="2400">
                        <a:latin typeface="Times New Roman" pitchFamily="18" charset="0"/>
                        <a:cs typeface="Times New Roman" pitchFamily="18" charset="0"/>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latin typeface="Times New Roman" pitchFamily="18" charset="0"/>
                          <a:ea typeface="Times New Roman"/>
                          <a:cs typeface="Times New Roman" pitchFamily="18" charset="0"/>
                          <a:sym typeface="Times New Roman"/>
                        </a:rPr>
                        <a:t>RNN work well if we are dealing with huge amount of data</a:t>
                      </a:r>
                      <a:endParaRPr sz="1600">
                        <a:latin typeface="Times New Roman" pitchFamily="18" charset="0"/>
                        <a:ea typeface="Times New Roman"/>
                        <a:cs typeface="Times New Roman" pitchFamily="18" charset="0"/>
                        <a:sym typeface="Times New Roman"/>
                      </a:endParaRPr>
                    </a:p>
                    <a:p>
                      <a:pPr marL="0" marR="0" lvl="0" indent="0" algn="l" rtl="0">
                        <a:spcBef>
                          <a:spcPts val="1200"/>
                        </a:spcBef>
                        <a:spcAft>
                          <a:spcPts val="0"/>
                        </a:spcAft>
                        <a:buNone/>
                      </a:pPr>
                      <a:endParaRPr sz="2400">
                        <a:latin typeface="Times New Roman" pitchFamily="18" charset="0"/>
                        <a:cs typeface="Times New Roman" pitchFamily="18" charset="0"/>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latin typeface="Times New Roman" pitchFamily="18" charset="0"/>
                          <a:ea typeface="Times New Roman"/>
                          <a:cs typeface="Times New Roman" pitchFamily="18" charset="0"/>
                          <a:sym typeface="Times New Roman"/>
                        </a:rPr>
                        <a:t>RNN require enough training data</a:t>
                      </a:r>
                      <a:endParaRPr sz="1600">
                        <a:latin typeface="Times New Roman" pitchFamily="18" charset="0"/>
                        <a:ea typeface="Times New Roman"/>
                        <a:cs typeface="Times New Roman" pitchFamily="18" charset="0"/>
                        <a:sym typeface="Times New Roman"/>
                      </a:endParaRPr>
                    </a:p>
                    <a:p>
                      <a:pPr marL="0" marR="0" lvl="0" indent="0" algn="l" rtl="0">
                        <a:spcBef>
                          <a:spcPts val="1200"/>
                        </a:spcBef>
                        <a:spcAft>
                          <a:spcPts val="0"/>
                        </a:spcAft>
                        <a:buNone/>
                      </a:pPr>
                      <a:endParaRPr sz="1600">
                        <a:solidFill>
                          <a:srgbClr val="111111"/>
                        </a:solidFill>
                        <a:highlight>
                          <a:srgbClr val="FFFFFF"/>
                        </a:highlight>
                        <a:latin typeface="Times New Roman" pitchFamily="18" charset="0"/>
                        <a:ea typeface="Times New Roman"/>
                        <a:cs typeface="Times New Roman" pitchFamily="18" charset="0"/>
                        <a:sym typeface="Times New Roman"/>
                      </a:endParaRPr>
                    </a:p>
                  </a:txBody>
                  <a:tcPr marL="91450" marR="91450" marT="45725" marB="45725"/>
                </a:tc>
                <a:extLst>
                  <a:ext uri="{0D108BD9-81ED-4DB2-BD59-A6C34878D82A}">
                    <a16:rowId xmlns:a16="http://schemas.microsoft.com/office/drawing/2014/main" val="10001"/>
                  </a:ext>
                </a:extLst>
              </a:tr>
            </a:tbl>
          </a:graphicData>
        </a:graphic>
      </p:graphicFrame>
      <p:sp>
        <p:nvSpPr>
          <p:cNvPr id="210" name="Google Shape;210;p26"/>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211"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16550" y="197922"/>
            <a:ext cx="8839200" cy="689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endParaRPr>
              <a:latin typeface="Arimo"/>
              <a:ea typeface="Arimo"/>
              <a:cs typeface="Arimo"/>
              <a:sym typeface="Arimo"/>
            </a:endParaRPr>
          </a:p>
          <a:p>
            <a:pPr marL="0" lvl="0" indent="0" algn="ctr" rtl="0">
              <a:spcBef>
                <a:spcPts val="0"/>
              </a:spcBef>
              <a:spcAft>
                <a:spcPts val="0"/>
              </a:spcAft>
              <a:buClr>
                <a:schemeClr val="dk2"/>
              </a:buClr>
              <a:buSzPts val="3600"/>
              <a:buFont typeface="Arimo"/>
              <a:buNone/>
            </a:pPr>
            <a:endParaRPr>
              <a:latin typeface="Arimo"/>
              <a:ea typeface="Arimo"/>
              <a:cs typeface="Arimo"/>
              <a:sym typeface="Arimo"/>
            </a:endParaRPr>
          </a:p>
          <a:p>
            <a:pPr marL="0" lvl="0" indent="0" algn="ctr" rtl="0">
              <a:spcBef>
                <a:spcPts val="0"/>
              </a:spcBef>
              <a:spcAft>
                <a:spcPts val="0"/>
              </a:spcAft>
              <a:buClr>
                <a:schemeClr val="dk2"/>
              </a:buClr>
              <a:buSzPts val="3600"/>
              <a:buFont typeface="Arimo"/>
              <a:buNone/>
            </a:pPr>
            <a:endParaRPr sz="3300">
              <a:latin typeface="Arimo"/>
              <a:ea typeface="Arimo"/>
              <a:cs typeface="Arimo"/>
              <a:sym typeface="Arimo"/>
            </a:endParaRPr>
          </a:p>
          <a:p>
            <a:pPr marL="0" lvl="0" indent="0" algn="ctr" rtl="0">
              <a:spcBef>
                <a:spcPts val="0"/>
              </a:spcBef>
              <a:spcAft>
                <a:spcPts val="0"/>
              </a:spcAft>
              <a:buClr>
                <a:schemeClr val="dk2"/>
              </a:buClr>
              <a:buSzPts val="3600"/>
              <a:buFont typeface="Arimo"/>
              <a:buNone/>
            </a:pPr>
            <a:endParaRPr sz="3300">
              <a:latin typeface="Arimo"/>
              <a:ea typeface="Arimo"/>
              <a:cs typeface="Arimo"/>
              <a:sym typeface="Arimo"/>
            </a:endParaRPr>
          </a:p>
          <a:p>
            <a:pPr marL="0" lvl="0" indent="0" algn="ctr" rtl="0">
              <a:spcBef>
                <a:spcPts val="0"/>
              </a:spcBef>
              <a:spcAft>
                <a:spcPts val="0"/>
              </a:spcAft>
              <a:buClr>
                <a:schemeClr val="dk2"/>
              </a:buClr>
              <a:buSzPts val="3600"/>
              <a:buFont typeface="Arimo"/>
              <a:buNone/>
            </a:pPr>
            <a:r>
              <a:rPr lang="en-US" sz="2800" dirty="0">
                <a:latin typeface="Times New Roman" pitchFamily="18" charset="0"/>
                <a:ea typeface="Arimo"/>
                <a:cs typeface="Times New Roman" pitchFamily="18" charset="0"/>
                <a:sym typeface="Arimo"/>
              </a:rPr>
              <a:t>PAPER 06:</a:t>
            </a:r>
            <a:endParaRPr sz="2800">
              <a:latin typeface="Times New Roman" pitchFamily="18" charset="0"/>
              <a:ea typeface="Arimo"/>
              <a:cs typeface="Times New Roman" pitchFamily="18" charset="0"/>
              <a:sym typeface="Arimo"/>
            </a:endParaRPr>
          </a:p>
          <a:p>
            <a:pPr marL="0" lvl="0" indent="0" algn="ctr" rtl="0">
              <a:spcBef>
                <a:spcPts val="0"/>
              </a:spcBef>
              <a:spcAft>
                <a:spcPts val="0"/>
              </a:spcAft>
              <a:buClr>
                <a:schemeClr val="dk2"/>
              </a:buClr>
              <a:buSzPts val="3600"/>
              <a:buFont typeface="Arimo"/>
              <a:buNone/>
            </a:pPr>
            <a:r>
              <a:rPr lang="en-US" sz="2500" dirty="0">
                <a:latin typeface="Times New Roman" pitchFamily="18" charset="0"/>
                <a:ea typeface="Arimo"/>
                <a:cs typeface="Times New Roman" pitchFamily="18" charset="0"/>
                <a:sym typeface="Arimo"/>
              </a:rPr>
              <a:t> </a:t>
            </a:r>
            <a:r>
              <a:rPr lang="en-US" sz="1800" dirty="0">
                <a:latin typeface="Times New Roman" pitchFamily="18" charset="0"/>
                <a:ea typeface="Arimo"/>
                <a:cs typeface="Times New Roman" pitchFamily="18" charset="0"/>
                <a:sym typeface="Arimo"/>
              </a:rPr>
              <a:t>A Static Hand Gesture and Face Recognition System For Blind People </a:t>
            </a:r>
            <a:endParaRPr sz="1800">
              <a:latin typeface="Times New Roman" pitchFamily="18" charset="0"/>
              <a:ea typeface="Arimo"/>
              <a:cs typeface="Times New Roman" pitchFamily="18" charset="0"/>
              <a:sym typeface="Arimo"/>
            </a:endParaRPr>
          </a:p>
        </p:txBody>
      </p:sp>
      <p:sp>
        <p:nvSpPr>
          <p:cNvPr id="218" name="Google Shape;218;p27"/>
          <p:cNvSpPr txBox="1">
            <a:spLocks noGrp="1"/>
          </p:cNvSpPr>
          <p:nvPr>
            <p:ph type="dt" idx="10"/>
          </p:nvPr>
        </p:nvSpPr>
        <p:spPr>
          <a:xfrm>
            <a:off x="443552" y="6240441"/>
            <a:ext cx="3429000" cy="304800"/>
          </a:xfrm>
          <a:prstGeom prst="rect">
            <a:avLst/>
          </a:prstGeom>
          <a:noFill/>
          <a:ln>
            <a:noFill/>
          </a:ln>
        </p:spPr>
        <p:txBody>
          <a:bodyPr spcFirstLastPara="1" wrap="square" lIns="91425" tIns="45700" rIns="91425" bIns="0" anchor="b" anchorCtr="0">
            <a:noAutofit/>
          </a:bodyPr>
          <a:lstStyle/>
          <a:p>
            <a:pPr lvl="0"/>
            <a:r>
              <a:rPr lang="en-US" dirty="0"/>
              <a:t>15-April-2020</a:t>
            </a:r>
            <a:endParaRPr dirty="0"/>
          </a:p>
        </p:txBody>
      </p:sp>
      <p:graphicFrame>
        <p:nvGraphicFramePr>
          <p:cNvPr id="221" name="Google Shape;221;p27"/>
          <p:cNvGraphicFramePr/>
          <p:nvPr/>
        </p:nvGraphicFramePr>
        <p:xfrm>
          <a:off x="494787" y="904848"/>
          <a:ext cx="8183582" cy="5370270"/>
        </p:xfrm>
        <a:graphic>
          <a:graphicData uri="http://schemas.openxmlformats.org/drawingml/2006/table">
            <a:tbl>
              <a:tblPr firstRow="1" bandRow="1">
                <a:noFill/>
                <a:tableStyleId>{A6E863EA-0E82-4DCF-8C39-ABC9814FAFC3}</a:tableStyleId>
              </a:tblPr>
              <a:tblGrid>
                <a:gridCol w="1419608">
                  <a:extLst>
                    <a:ext uri="{9D8B030D-6E8A-4147-A177-3AD203B41FA5}">
                      <a16:colId xmlns:a16="http://schemas.microsoft.com/office/drawing/2014/main" val="20000"/>
                    </a:ext>
                  </a:extLst>
                </a:gridCol>
                <a:gridCol w="1200764">
                  <a:extLst>
                    <a:ext uri="{9D8B030D-6E8A-4147-A177-3AD203B41FA5}">
                      <a16:colId xmlns:a16="http://schemas.microsoft.com/office/drawing/2014/main" val="20001"/>
                    </a:ext>
                  </a:extLst>
                </a:gridCol>
                <a:gridCol w="2575098">
                  <a:extLst>
                    <a:ext uri="{9D8B030D-6E8A-4147-A177-3AD203B41FA5}">
                      <a16:colId xmlns:a16="http://schemas.microsoft.com/office/drawing/2014/main" val="20002"/>
                    </a:ext>
                  </a:extLst>
                </a:gridCol>
                <a:gridCol w="1450749">
                  <a:extLst>
                    <a:ext uri="{9D8B030D-6E8A-4147-A177-3AD203B41FA5}">
                      <a16:colId xmlns:a16="http://schemas.microsoft.com/office/drawing/2014/main" val="20003"/>
                    </a:ext>
                  </a:extLst>
                </a:gridCol>
                <a:gridCol w="1537363">
                  <a:extLst>
                    <a:ext uri="{9D8B030D-6E8A-4147-A177-3AD203B41FA5}">
                      <a16:colId xmlns:a16="http://schemas.microsoft.com/office/drawing/2014/main" val="20004"/>
                    </a:ext>
                  </a:extLst>
                </a:gridCol>
              </a:tblGrid>
              <a:tr h="917157">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dirty="0"/>
                        <a:t>Author name</a:t>
                      </a:r>
                      <a:endParaRPr sz="19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dirty="0"/>
                        <a:t>Approach (Methodology) </a:t>
                      </a:r>
                      <a:endParaRPr sz="19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dirty="0"/>
                        <a:t>Advantages</a:t>
                      </a:r>
                      <a:endParaRPr sz="19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dirty="0"/>
                        <a:t>Limitations</a:t>
                      </a:r>
                      <a:endParaRPr sz="1900"/>
                    </a:p>
                  </a:txBody>
                  <a:tcPr marL="91450" marR="91450" marT="45725" marB="45725"/>
                </a:tc>
                <a:extLst>
                  <a:ext uri="{0D108BD9-81ED-4DB2-BD59-A6C34878D82A}">
                    <a16:rowId xmlns:a16="http://schemas.microsoft.com/office/drawing/2014/main" val="10000"/>
                  </a:ext>
                </a:extLst>
              </a:tr>
              <a:tr h="4453113">
                <a:tc>
                  <a:txBody>
                    <a:bodyPr/>
                    <a:lstStyle/>
                    <a:p>
                      <a:pPr marL="0" marR="0" lvl="0" indent="0" algn="just" rtl="0">
                        <a:spcBef>
                          <a:spcPts val="0"/>
                        </a:spcBef>
                        <a:spcAft>
                          <a:spcPts val="0"/>
                        </a:spcAft>
                        <a:buNone/>
                      </a:pPr>
                      <a:r>
                        <a:rPr lang="en-US" sz="1600" dirty="0">
                          <a:latin typeface="Times New Roman" pitchFamily="18" charset="0"/>
                          <a:ea typeface="Times New Roman"/>
                          <a:cs typeface="Times New Roman" pitchFamily="18" charset="0"/>
                          <a:sym typeface="Times New Roman"/>
                        </a:rPr>
                        <a:t>International Conference on Signal Processing and Integrated Networks (SPIN)</a:t>
                      </a:r>
                    </a:p>
                    <a:p>
                      <a:pPr marL="0" marR="0" lvl="0" indent="0" algn="just" rtl="0">
                        <a:spcBef>
                          <a:spcPts val="0"/>
                        </a:spcBef>
                        <a:spcAft>
                          <a:spcPts val="0"/>
                        </a:spcAft>
                        <a:buNone/>
                      </a:pPr>
                      <a:endParaRPr lang="en-US" sz="1600" dirty="0">
                        <a:latin typeface="Times New Roman" pitchFamily="18" charset="0"/>
                        <a:cs typeface="Times New Roman" pitchFamily="18" charset="0"/>
                        <a:sym typeface="Times New Roman"/>
                      </a:endParaRPr>
                    </a:p>
                    <a:p>
                      <a:pPr marL="0" marR="0" lvl="0" indent="0" algn="just" rtl="0">
                        <a:spcBef>
                          <a:spcPts val="0"/>
                        </a:spcBef>
                        <a:spcAft>
                          <a:spcPts val="0"/>
                        </a:spcAft>
                        <a:buNone/>
                      </a:pPr>
                      <a:r>
                        <a:rPr lang="en-US" sz="1600" dirty="0">
                          <a:latin typeface="Times New Roman" pitchFamily="18" charset="0"/>
                          <a:cs typeface="Times New Roman" pitchFamily="18" charset="0"/>
                          <a:sym typeface="Times New Roman"/>
                        </a:rPr>
                        <a:t>2019</a:t>
                      </a:r>
                      <a:endParaRPr sz="2800">
                        <a:latin typeface="Times New Roman" pitchFamily="18" charset="0"/>
                        <a:cs typeface="Times New Roman" pitchFamily="18" charset="0"/>
                      </a:endParaRPr>
                    </a:p>
                  </a:txBody>
                  <a:tcPr marL="91450" marR="91450" marT="45725" marB="45725">
                    <a:lnL w="12650" cap="flat" cmpd="sng">
                      <a:solidFill>
                        <a:srgbClr val="000000"/>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2400" baseline="30000" dirty="0" err="1">
                          <a:solidFill>
                            <a:srgbClr val="000000"/>
                          </a:solidFill>
                          <a:latin typeface="Times New Roman" pitchFamily="18" charset="0"/>
                          <a:ea typeface="Times New Roman"/>
                          <a:cs typeface="Times New Roman" pitchFamily="18" charset="0"/>
                          <a:sym typeface="Times New Roman"/>
                        </a:rPr>
                        <a:t>Saransh</a:t>
                      </a:r>
                      <a:r>
                        <a:rPr lang="en-US" sz="2400" baseline="30000" dirty="0">
                          <a:solidFill>
                            <a:srgbClr val="000000"/>
                          </a:solidFill>
                          <a:latin typeface="Times New Roman" pitchFamily="18" charset="0"/>
                          <a:ea typeface="Times New Roman"/>
                          <a:cs typeface="Times New Roman" pitchFamily="18" charset="0"/>
                          <a:sym typeface="Times New Roman"/>
                        </a:rPr>
                        <a:t> Sharma, </a:t>
                      </a:r>
                    </a:p>
                    <a:p>
                      <a:pPr marL="0" lvl="0" indent="0" algn="l" rtl="0">
                        <a:spcBef>
                          <a:spcPts val="0"/>
                        </a:spcBef>
                        <a:spcAft>
                          <a:spcPts val="0"/>
                        </a:spcAft>
                        <a:buClr>
                          <a:schemeClr val="dk1"/>
                        </a:buClr>
                        <a:buFont typeface="Arial"/>
                        <a:buNone/>
                      </a:pPr>
                      <a:endParaRPr lang="en-US" sz="2400" baseline="30000" dirty="0">
                        <a:solidFill>
                          <a:srgbClr val="000000"/>
                        </a:solidFill>
                        <a:latin typeface="Times New Roman" pitchFamily="18" charset="0"/>
                        <a:ea typeface="Times New Roman"/>
                        <a:cs typeface="Times New Roman" pitchFamily="18" charset="0"/>
                        <a:sym typeface="Times New Roman"/>
                      </a:endParaRPr>
                    </a:p>
                    <a:p>
                      <a:pPr marL="0" lvl="0" indent="0" algn="l" rtl="0">
                        <a:spcBef>
                          <a:spcPts val="0"/>
                        </a:spcBef>
                        <a:spcAft>
                          <a:spcPts val="0"/>
                        </a:spcAft>
                        <a:buClr>
                          <a:schemeClr val="dk1"/>
                        </a:buClr>
                        <a:buFont typeface="Arial"/>
                        <a:buNone/>
                      </a:pPr>
                      <a:r>
                        <a:rPr lang="en-US" sz="2400" baseline="30000" dirty="0" err="1">
                          <a:solidFill>
                            <a:srgbClr val="000000"/>
                          </a:solidFill>
                          <a:latin typeface="Times New Roman" pitchFamily="18" charset="0"/>
                          <a:ea typeface="Times New Roman"/>
                          <a:cs typeface="Times New Roman" pitchFamily="18" charset="0"/>
                          <a:sym typeface="Times New Roman"/>
                        </a:rPr>
                        <a:t>Samyak</a:t>
                      </a:r>
                      <a:r>
                        <a:rPr lang="en-US" sz="2400" baseline="30000" dirty="0">
                          <a:solidFill>
                            <a:srgbClr val="000000"/>
                          </a:solidFill>
                          <a:latin typeface="Times New Roman" pitchFamily="18" charset="0"/>
                          <a:ea typeface="Times New Roman"/>
                          <a:cs typeface="Times New Roman" pitchFamily="18" charset="0"/>
                          <a:sym typeface="Times New Roman"/>
                        </a:rPr>
                        <a:t> Jain,</a:t>
                      </a:r>
                    </a:p>
                    <a:p>
                      <a:pPr marL="0" lvl="0" indent="0" algn="l" rtl="0">
                        <a:spcBef>
                          <a:spcPts val="0"/>
                        </a:spcBef>
                        <a:spcAft>
                          <a:spcPts val="0"/>
                        </a:spcAft>
                        <a:buClr>
                          <a:schemeClr val="dk1"/>
                        </a:buClr>
                        <a:buFont typeface="Arial"/>
                        <a:buNone/>
                      </a:pPr>
                      <a:endParaRPr lang="en-US" sz="2400" baseline="30000" dirty="0">
                        <a:solidFill>
                          <a:srgbClr val="000000"/>
                        </a:solidFill>
                        <a:latin typeface="Times New Roman" pitchFamily="18" charset="0"/>
                        <a:ea typeface="Times New Roman"/>
                        <a:cs typeface="Times New Roman" pitchFamily="18" charset="0"/>
                        <a:sym typeface="Times New Roman"/>
                      </a:endParaRPr>
                    </a:p>
                    <a:p>
                      <a:pPr marL="0" lvl="0" indent="0" algn="l" rtl="0">
                        <a:spcBef>
                          <a:spcPts val="0"/>
                        </a:spcBef>
                        <a:spcAft>
                          <a:spcPts val="0"/>
                        </a:spcAft>
                        <a:buClr>
                          <a:schemeClr val="dk1"/>
                        </a:buClr>
                        <a:buFont typeface="Arial"/>
                        <a:buNone/>
                      </a:pPr>
                      <a:r>
                        <a:rPr lang="en-US" sz="2400" baseline="30000" dirty="0">
                          <a:solidFill>
                            <a:srgbClr val="000000"/>
                          </a:solidFill>
                          <a:latin typeface="Times New Roman" pitchFamily="18" charset="0"/>
                          <a:ea typeface="Times New Roman"/>
                          <a:cs typeface="Times New Roman" pitchFamily="18" charset="0"/>
                          <a:sym typeface="Times New Roman"/>
                        </a:rPr>
                        <a:t> </a:t>
                      </a:r>
                      <a:r>
                        <a:rPr lang="en-US" sz="2400" baseline="30000" dirty="0" err="1">
                          <a:solidFill>
                            <a:srgbClr val="000000"/>
                          </a:solidFill>
                          <a:latin typeface="Times New Roman" pitchFamily="18" charset="0"/>
                          <a:ea typeface="Times New Roman"/>
                          <a:cs typeface="Times New Roman" pitchFamily="18" charset="0"/>
                          <a:sym typeface="Times New Roman"/>
                        </a:rPr>
                        <a:t>Khushboo</a:t>
                      </a:r>
                      <a:endParaRPr sz="2400" baseline="30000">
                        <a:solidFill>
                          <a:srgbClr val="000000"/>
                        </a:solidFill>
                        <a:latin typeface="Times New Roman" pitchFamily="18" charset="0"/>
                        <a:cs typeface="Times New Roman" pitchFamily="18" charset="0"/>
                      </a:endParaRPr>
                    </a:p>
                    <a:p>
                      <a:pPr marL="0" lvl="0" indent="0" algn="l" rtl="0">
                        <a:lnSpc>
                          <a:spcPct val="115000"/>
                        </a:lnSpc>
                        <a:spcBef>
                          <a:spcPts val="1200"/>
                        </a:spcBef>
                        <a:spcAft>
                          <a:spcPts val="1200"/>
                        </a:spcAft>
                        <a:buSzPts val="1100"/>
                        <a:buNone/>
                      </a:pPr>
                      <a:endParaRPr sz="1800">
                        <a:solidFill>
                          <a:srgbClr val="000000"/>
                        </a:solidFill>
                        <a:latin typeface="Times New Roman" pitchFamily="18" charset="0"/>
                        <a:cs typeface="Times New Roman" pitchFamily="18" charset="0"/>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SzPts val="1100"/>
                        <a:buNone/>
                      </a:pPr>
                      <a:r>
                        <a:rPr lang="en-US" sz="1600" dirty="0">
                          <a:solidFill>
                            <a:srgbClr val="000000"/>
                          </a:solidFill>
                          <a:latin typeface="Times New Roman" pitchFamily="18" charset="0"/>
                          <a:cs typeface="Times New Roman" pitchFamily="18" charset="0"/>
                        </a:rPr>
                        <a:t>Hand Gesture detection:      </a:t>
                      </a:r>
                    </a:p>
                    <a:p>
                      <a:pPr marL="0" lvl="0" indent="0" algn="l" rtl="0">
                        <a:lnSpc>
                          <a:spcPct val="115000"/>
                        </a:lnSpc>
                        <a:spcBef>
                          <a:spcPts val="1200"/>
                        </a:spcBef>
                        <a:spcAft>
                          <a:spcPts val="0"/>
                        </a:spcAft>
                        <a:buSzPts val="1100"/>
                        <a:buNone/>
                      </a:pPr>
                      <a:r>
                        <a:rPr lang="en-US" sz="1600" dirty="0">
                          <a:solidFill>
                            <a:srgbClr val="000000"/>
                          </a:solidFill>
                          <a:latin typeface="Times New Roman" pitchFamily="18" charset="0"/>
                          <a:cs typeface="Times New Roman" pitchFamily="18" charset="0"/>
                        </a:rPr>
                        <a:t>Split hand Skin </a:t>
                      </a:r>
                      <a:r>
                        <a:rPr lang="en-US" sz="1600" dirty="0" err="1">
                          <a:solidFill>
                            <a:srgbClr val="000000"/>
                          </a:solidFill>
                          <a:latin typeface="Times New Roman" pitchFamily="18" charset="0"/>
                          <a:cs typeface="Times New Roman" pitchFamily="18" charset="0"/>
                        </a:rPr>
                        <a:t>Colour</a:t>
                      </a:r>
                      <a:r>
                        <a:rPr lang="en-US" sz="1600" dirty="0">
                          <a:solidFill>
                            <a:srgbClr val="000000"/>
                          </a:solidFill>
                          <a:latin typeface="Times New Roman" pitchFamily="18" charset="0"/>
                          <a:cs typeface="Times New Roman" pitchFamily="18" charset="0"/>
                        </a:rPr>
                        <a:t> System in RGB to </a:t>
                      </a:r>
                      <a:r>
                        <a:rPr lang="en-US" sz="1600" dirty="0" err="1">
                          <a:solidFill>
                            <a:srgbClr val="000000"/>
                          </a:solidFill>
                          <a:latin typeface="Times New Roman" pitchFamily="18" charset="0"/>
                          <a:cs typeface="Times New Roman" pitchFamily="18" charset="0"/>
                        </a:rPr>
                        <a:t>YCbCr</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Egde</a:t>
                      </a:r>
                      <a:r>
                        <a:rPr lang="en-US" sz="1600" dirty="0">
                          <a:solidFill>
                            <a:srgbClr val="000000"/>
                          </a:solidFill>
                          <a:latin typeface="Times New Roman" pitchFamily="18" charset="0"/>
                          <a:cs typeface="Times New Roman" pitchFamily="18" charset="0"/>
                        </a:rPr>
                        <a:t> detection Contour Detection, Convex hull Used for extract fingers point, Heron's formula used recognize hand point</a:t>
                      </a:r>
                    </a:p>
                    <a:p>
                      <a:pPr marL="0" lvl="0" indent="0" algn="l" rtl="0">
                        <a:lnSpc>
                          <a:spcPct val="115000"/>
                        </a:lnSpc>
                        <a:spcBef>
                          <a:spcPts val="1200"/>
                        </a:spcBef>
                        <a:spcAft>
                          <a:spcPts val="0"/>
                        </a:spcAft>
                        <a:buSzPts val="1100"/>
                        <a:buNone/>
                      </a:pPr>
                      <a:r>
                        <a:rPr lang="en-US" sz="1600" dirty="0">
                          <a:solidFill>
                            <a:srgbClr val="000000"/>
                          </a:solidFill>
                          <a:latin typeface="Times New Roman" pitchFamily="18" charset="0"/>
                          <a:cs typeface="Times New Roman" pitchFamily="18" charset="0"/>
                        </a:rPr>
                        <a:t>Facial Recognition: </a:t>
                      </a:r>
                    </a:p>
                    <a:p>
                      <a:pPr marL="0" lvl="0" indent="0" algn="l" rtl="0">
                        <a:lnSpc>
                          <a:spcPct val="115000"/>
                        </a:lnSpc>
                        <a:spcBef>
                          <a:spcPts val="1200"/>
                        </a:spcBef>
                        <a:spcAft>
                          <a:spcPts val="0"/>
                        </a:spcAft>
                        <a:buSzPts val="1100"/>
                        <a:buNone/>
                      </a:pPr>
                      <a:r>
                        <a:rPr lang="en-US" sz="1600" dirty="0">
                          <a:solidFill>
                            <a:srgbClr val="000000"/>
                          </a:solidFill>
                          <a:latin typeface="Times New Roman" pitchFamily="18" charset="0"/>
                          <a:cs typeface="Times New Roman" pitchFamily="18" charset="0"/>
                        </a:rPr>
                        <a:t>Face Detection using</a:t>
                      </a:r>
                      <a:r>
                        <a:rPr lang="en-US" sz="1600" baseline="0" dirty="0">
                          <a:solidFill>
                            <a:srgbClr val="000000"/>
                          </a:solidFill>
                          <a:latin typeface="Times New Roman" pitchFamily="18" charset="0"/>
                          <a:cs typeface="Times New Roman" pitchFamily="18" charset="0"/>
                        </a:rPr>
                        <a:t> </a:t>
                      </a:r>
                      <a:r>
                        <a:rPr lang="en-US" sz="1600" baseline="0" dirty="0" err="1">
                          <a:solidFill>
                            <a:srgbClr val="000000"/>
                          </a:solidFill>
                          <a:latin typeface="Times New Roman" pitchFamily="18" charset="0"/>
                          <a:cs typeface="Times New Roman" pitchFamily="18" charset="0"/>
                        </a:rPr>
                        <a:t>Haar</a:t>
                      </a:r>
                      <a:r>
                        <a:rPr lang="en-US" sz="1600" baseline="0" dirty="0">
                          <a:solidFill>
                            <a:srgbClr val="000000"/>
                          </a:solidFill>
                          <a:latin typeface="Times New Roman" pitchFamily="18" charset="0"/>
                          <a:cs typeface="Times New Roman" pitchFamily="18" charset="0"/>
                        </a:rPr>
                        <a:t> Cascade Classifier and </a:t>
                      </a:r>
                      <a:r>
                        <a:rPr lang="en-US" sz="1600" dirty="0">
                          <a:solidFill>
                            <a:srgbClr val="000000"/>
                          </a:solidFill>
                          <a:latin typeface="Times New Roman" pitchFamily="18" charset="0"/>
                          <a:cs typeface="Times New Roman" pitchFamily="18" charset="0"/>
                        </a:rPr>
                        <a:t>Face Identification using LBP(Linear binary pattern)</a:t>
                      </a:r>
                      <a:endParaRPr sz="1400">
                        <a:latin typeface="Times New Roman" pitchFamily="18" charset="0"/>
                        <a:cs typeface="Times New Roman" pitchFamily="18" charset="0"/>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dirty="0">
                          <a:latin typeface="Times New Roman" pitchFamily="18" charset="0"/>
                          <a:cs typeface="Times New Roman" pitchFamily="18" charset="0"/>
                        </a:rPr>
                        <a:t>High discriminative power, Computational simplify</a:t>
                      </a:r>
                      <a:r>
                        <a:rPr lang="en-US" sz="1600" baseline="0" dirty="0">
                          <a:latin typeface="Times New Roman" pitchFamily="18" charset="0"/>
                          <a:cs typeface="Times New Roman" pitchFamily="18" charset="0"/>
                        </a:rPr>
                        <a:t> is easy to others.</a:t>
                      </a:r>
                      <a:endParaRPr sz="1600">
                        <a:latin typeface="Times New Roman" pitchFamily="18" charset="0"/>
                        <a:cs typeface="Times New Roman" pitchFamily="18" charset="0"/>
                      </a:endParaRPr>
                    </a:p>
                    <a:p>
                      <a:pPr marL="0" marR="0" lvl="0" indent="0" algn="l" rtl="0">
                        <a:spcBef>
                          <a:spcPts val="0"/>
                        </a:spcBef>
                        <a:spcAft>
                          <a:spcPts val="0"/>
                        </a:spcAft>
                        <a:buNone/>
                      </a:pPr>
                      <a:endParaRPr lang="en-US" sz="1600" dirty="0">
                        <a:latin typeface="Times New Roman" pitchFamily="18" charset="0"/>
                        <a:cs typeface="Times New Roman" pitchFamily="18" charset="0"/>
                      </a:endParaRPr>
                    </a:p>
                    <a:p>
                      <a:pPr marL="0" marR="0" lvl="0" indent="0" algn="l" rtl="0">
                        <a:spcBef>
                          <a:spcPts val="0"/>
                        </a:spcBef>
                        <a:spcAft>
                          <a:spcPts val="0"/>
                        </a:spcAft>
                        <a:buNone/>
                      </a:pPr>
                      <a:r>
                        <a:rPr lang="en-US" sz="1600" dirty="0">
                          <a:latin typeface="Times New Roman" pitchFamily="18" charset="0"/>
                          <a:cs typeface="Times New Roman" pitchFamily="18" charset="0"/>
                        </a:rPr>
                        <a:t>It</a:t>
                      </a:r>
                      <a:r>
                        <a:rPr lang="en-US" sz="1600" baseline="0" dirty="0">
                          <a:latin typeface="Times New Roman" pitchFamily="18" charset="0"/>
                          <a:cs typeface="Times New Roman" pitchFamily="18" charset="0"/>
                        </a:rPr>
                        <a:t> will give high accuracy on low resolution image because of LBP method is used.</a:t>
                      </a:r>
                      <a:endParaRPr sz="1600">
                        <a:latin typeface="Times New Roman" pitchFamily="18" charset="0"/>
                        <a:cs typeface="Times New Roman" pitchFamily="18" charset="0"/>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600" dirty="0">
                          <a:latin typeface="Times New Roman" pitchFamily="18" charset="0"/>
                          <a:cs typeface="Times New Roman" pitchFamily="18" charset="0"/>
                        </a:rPr>
                        <a:t>The size of the features increases exponentially with the number of neighbors which leads to an increase of computational complexity in terms of time and space</a:t>
                      </a:r>
                      <a:endParaRPr sz="1600" dirty="0">
                        <a:latin typeface="Times New Roman" pitchFamily="18" charset="0"/>
                        <a:cs typeface="Times New Roman" pitchFamily="18" charset="0"/>
                      </a:endParaRPr>
                    </a:p>
                    <a:p>
                      <a:pPr marL="0" lvl="0" indent="0" algn="l" rtl="0">
                        <a:spcBef>
                          <a:spcPts val="0"/>
                        </a:spcBef>
                        <a:spcAft>
                          <a:spcPts val="0"/>
                        </a:spcAft>
                        <a:buClr>
                          <a:schemeClr val="dk1"/>
                        </a:buClr>
                        <a:buFont typeface="Arial"/>
                        <a:buNone/>
                      </a:pPr>
                      <a:endParaRPr sz="1800" dirty="0">
                        <a:latin typeface="Times New Roman" pitchFamily="18" charset="0"/>
                        <a:cs typeface="Times New Roman" pitchFamily="18" charset="0"/>
                      </a:endParaRP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sp>
        <p:nvSpPr>
          <p:cNvPr id="8" name="Google Shape;211;p26"/>
          <p:cNvSpPr txBox="1">
            <a:spLocks/>
          </p:cNvSpPr>
          <p:nvPr/>
        </p:nvSpPr>
        <p:spPr>
          <a:xfrm>
            <a:off x="445824" y="6563387"/>
            <a:ext cx="3429000" cy="28384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dirty="0" err="1">
                <a:ln>
                  <a:noFill/>
                </a:ln>
                <a:solidFill>
                  <a:schemeClr val="dk1"/>
                </a:solidFill>
                <a:effectLst/>
                <a:uLnTx/>
                <a:uFillTx/>
                <a:latin typeface="Arial"/>
                <a:ea typeface="Arial"/>
                <a:cs typeface="Arial"/>
                <a:sym typeface="Arial"/>
              </a:rPr>
              <a:t>BlindFace</a:t>
            </a:r>
            <a:endParaRPr kumimoji="0" lang="en-US" sz="1000" b="0" i="0" u="none" strike="noStrike" kern="0" cap="none" spc="0" normalizeH="0" baseline="0" noProof="0" dirty="0">
              <a:ln>
                <a:noFill/>
              </a:ln>
              <a:solidFill>
                <a:schemeClr val="dk1"/>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en-US" sz="1000" b="0" i="0" u="none" strike="noStrike" kern="0" cap="none" spc="0" normalizeH="0" baseline="0" noProof="0" dirty="0">
              <a:ln>
                <a:noFill/>
              </a:ln>
              <a:solidFill>
                <a:schemeClr val="dk1"/>
              </a:solidFill>
              <a:effectLst/>
              <a:uLnTx/>
              <a:uFillTx/>
              <a:latin typeface="Arial"/>
              <a:ea typeface="Arial"/>
              <a:cs typeface="Arial"/>
              <a:sym typeface="Arial"/>
            </a:endParaRPr>
          </a:p>
        </p:txBody>
      </p:sp>
      <p:sp>
        <p:nvSpPr>
          <p:cNvPr id="11"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8" name="Google Shape;228;p28"/>
          <p:cNvSpPr txBox="1">
            <a:spLocks noGrp="1"/>
          </p:cNvSpPr>
          <p:nvPr>
            <p:ph type="title" idx="4294967295"/>
          </p:nvPr>
        </p:nvSpPr>
        <p:spPr>
          <a:xfrm>
            <a:off x="76200" y="152718"/>
            <a:ext cx="8839200" cy="1371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Times New Roman" pitchFamily="18" charset="0"/>
                <a:ea typeface="Arimo"/>
                <a:cs typeface="Times New Roman" pitchFamily="18" charset="0"/>
                <a:sym typeface="Arimo"/>
              </a:rPr>
              <a:t>PAPER 07: </a:t>
            </a:r>
            <a:endParaRPr sz="3000">
              <a:latin typeface="Times New Roman" pitchFamily="18" charset="0"/>
              <a:ea typeface="Arimo"/>
              <a:cs typeface="Times New Roman" pitchFamily="18" charset="0"/>
              <a:sym typeface="Arimo"/>
            </a:endParaRPr>
          </a:p>
          <a:p>
            <a:pPr marL="0" lvl="0" indent="0" algn="ctr" rtl="0">
              <a:spcBef>
                <a:spcPts val="0"/>
              </a:spcBef>
              <a:spcAft>
                <a:spcPts val="0"/>
              </a:spcAft>
              <a:buClr>
                <a:schemeClr val="dk2"/>
              </a:buClr>
              <a:buSzPts val="3600"/>
              <a:buFont typeface="Arimo"/>
              <a:buNone/>
            </a:pPr>
            <a:r>
              <a:rPr lang="en-US" sz="1800" dirty="0">
                <a:latin typeface="Times New Roman" pitchFamily="18" charset="0"/>
                <a:ea typeface="Arimo"/>
                <a:cs typeface="Times New Roman" pitchFamily="18" charset="0"/>
                <a:sym typeface="Arimo"/>
              </a:rPr>
              <a:t>Facial Expression Recognition in Image Sequences Using 1D Transform and Gabor Wavelet Transform</a:t>
            </a:r>
            <a:endParaRPr sz="1800">
              <a:latin typeface="Times New Roman" pitchFamily="18" charset="0"/>
              <a:ea typeface="Arimo"/>
              <a:cs typeface="Times New Roman" pitchFamily="18" charset="0"/>
              <a:sym typeface="Arimo"/>
            </a:endParaRPr>
          </a:p>
        </p:txBody>
      </p:sp>
      <p:graphicFrame>
        <p:nvGraphicFramePr>
          <p:cNvPr id="229" name="Google Shape;229;p28"/>
          <p:cNvGraphicFramePr/>
          <p:nvPr/>
        </p:nvGraphicFramePr>
        <p:xfrm>
          <a:off x="392250" y="1577381"/>
          <a:ext cx="8359500" cy="4266875"/>
        </p:xfrm>
        <a:graphic>
          <a:graphicData uri="http://schemas.openxmlformats.org/drawingml/2006/table">
            <a:tbl>
              <a:tblPr firstRow="1" bandRow="1">
                <a:noFill/>
                <a:tableStyleId>{A6E863EA-0E82-4DCF-8C39-ABC9814FAFC3}</a:tableStyleId>
              </a:tblPr>
              <a:tblGrid>
                <a:gridCol w="1443300">
                  <a:extLst>
                    <a:ext uri="{9D8B030D-6E8A-4147-A177-3AD203B41FA5}">
                      <a16:colId xmlns:a16="http://schemas.microsoft.com/office/drawing/2014/main" val="20000"/>
                    </a:ext>
                  </a:extLst>
                </a:gridCol>
                <a:gridCol w="1303600">
                  <a:extLst>
                    <a:ext uri="{9D8B030D-6E8A-4147-A177-3AD203B41FA5}">
                      <a16:colId xmlns:a16="http://schemas.microsoft.com/office/drawing/2014/main" val="20001"/>
                    </a:ext>
                  </a:extLst>
                </a:gridCol>
                <a:gridCol w="2216621">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668779">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dirty="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marR="0" lvl="0" indent="0" algn="l" rtl="0">
                        <a:spcBef>
                          <a:spcPts val="0"/>
                        </a:spcBef>
                        <a:spcAft>
                          <a:spcPts val="0"/>
                        </a:spcAft>
                        <a:buNone/>
                      </a:pPr>
                      <a:r>
                        <a:rPr lang="en-US" sz="1800" dirty="0">
                          <a:latin typeface="Times New Roman" pitchFamily="18" charset="0"/>
                          <a:ea typeface="Times New Roman"/>
                          <a:cs typeface="Times New Roman" pitchFamily="18" charset="0"/>
                          <a:sym typeface="Times New Roman"/>
                        </a:rPr>
                        <a:t>International Conference on Applied and Engineering Mathematics,</a:t>
                      </a:r>
                      <a:endParaRPr sz="180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endParaRPr sz="180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endParaRPr sz="180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r>
                        <a:rPr lang="en-US" sz="1800" dirty="0">
                          <a:latin typeface="Times New Roman" pitchFamily="18" charset="0"/>
                          <a:ea typeface="Times New Roman"/>
                          <a:cs typeface="Times New Roman" pitchFamily="18" charset="0"/>
                          <a:sym typeface="Times New Roman"/>
                        </a:rPr>
                        <a:t>2018</a:t>
                      </a:r>
                      <a:endParaRPr sz="32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600" dirty="0">
                          <a:latin typeface="Times New Roman"/>
                          <a:ea typeface="Times New Roman"/>
                          <a:cs typeface="Times New Roman"/>
                          <a:sym typeface="Times New Roman"/>
                        </a:rPr>
                        <a:t>Maria </a:t>
                      </a:r>
                      <a:r>
                        <a:rPr lang="en-US" sz="1600" dirty="0" err="1">
                          <a:latin typeface="Times New Roman"/>
                          <a:ea typeface="Times New Roman"/>
                          <a:cs typeface="Times New Roman"/>
                          <a:sym typeface="Times New Roman"/>
                        </a:rPr>
                        <a:t>Mahmood</a:t>
                      </a:r>
                      <a:r>
                        <a:rPr lang="en-US" sz="1600" dirty="0">
                          <a:latin typeface="Times New Roman"/>
                          <a:ea typeface="Times New Roman"/>
                          <a:cs typeface="Times New Roman"/>
                          <a:sym typeface="Times New Roman"/>
                        </a:rPr>
                        <a:t> , </a:t>
                      </a:r>
                    </a:p>
                    <a:p>
                      <a:pPr marL="0" marR="0" lvl="0" indent="0" algn="l" rtl="0">
                        <a:spcBef>
                          <a:spcPts val="0"/>
                        </a:spcBef>
                        <a:spcAft>
                          <a:spcPts val="0"/>
                        </a:spcAft>
                        <a:buNone/>
                      </a:pPr>
                      <a:endParaRPr lang="en-US" sz="1600" dirty="0">
                        <a:latin typeface="Times New Roman"/>
                        <a:ea typeface="Times New Roman"/>
                        <a:cs typeface="Times New Roman"/>
                        <a:sym typeface="Times New Roman"/>
                      </a:endParaRPr>
                    </a:p>
                    <a:p>
                      <a:pPr marL="0" marR="0" lvl="0" indent="0" algn="l" rtl="0">
                        <a:spcBef>
                          <a:spcPts val="0"/>
                        </a:spcBef>
                        <a:spcAft>
                          <a:spcPts val="0"/>
                        </a:spcAft>
                        <a:buNone/>
                      </a:pPr>
                      <a:r>
                        <a:rPr lang="en-US" sz="1600" dirty="0">
                          <a:latin typeface="Times New Roman"/>
                          <a:ea typeface="Times New Roman"/>
                          <a:cs typeface="Times New Roman"/>
                          <a:sym typeface="Times New Roman"/>
                        </a:rPr>
                        <a:t>Ahmad </a:t>
                      </a:r>
                      <a:r>
                        <a:rPr lang="en-US" sz="1600" dirty="0" err="1">
                          <a:latin typeface="Times New Roman"/>
                          <a:ea typeface="Times New Roman"/>
                          <a:cs typeface="Times New Roman"/>
                          <a:sym typeface="Times New Roman"/>
                        </a:rPr>
                        <a:t>Jalal</a:t>
                      </a:r>
                      <a:r>
                        <a:rPr lang="en-US" sz="1600" dirty="0">
                          <a:latin typeface="Times New Roman"/>
                          <a:ea typeface="Times New Roman"/>
                          <a:cs typeface="Times New Roman"/>
                          <a:sym typeface="Times New Roman"/>
                        </a:rPr>
                        <a:t>,</a:t>
                      </a:r>
                    </a:p>
                    <a:p>
                      <a:pPr marL="0" marR="0" lvl="0" indent="0" algn="l" rtl="0">
                        <a:spcBef>
                          <a:spcPts val="0"/>
                        </a:spcBef>
                        <a:spcAft>
                          <a:spcPts val="0"/>
                        </a:spcAft>
                        <a:buNone/>
                      </a:pPr>
                      <a:endParaRPr lang="en-US" sz="1600" dirty="0">
                        <a:latin typeface="Times New Roman"/>
                        <a:ea typeface="Times New Roman"/>
                        <a:cs typeface="Times New Roman"/>
                        <a:sym typeface="Times New Roman"/>
                      </a:endParaRPr>
                    </a:p>
                    <a:p>
                      <a:pPr marL="0" marR="0" lvl="0" indent="0" algn="l" rtl="0">
                        <a:spcBef>
                          <a:spcPts val="0"/>
                        </a:spcBef>
                        <a:spcAft>
                          <a:spcPts val="0"/>
                        </a:spcAft>
                        <a:buNone/>
                      </a:pPr>
                      <a:r>
                        <a:rPr lang="en-US" sz="1600" dirty="0">
                          <a:latin typeface="Times New Roman"/>
                          <a:ea typeface="Times New Roman"/>
                          <a:cs typeface="Times New Roman"/>
                          <a:sym typeface="Times New Roman"/>
                        </a:rPr>
                        <a:t>Hawke A. Evans</a:t>
                      </a:r>
                      <a:endParaRPr sz="1800"/>
                    </a:p>
                  </a:txBody>
                  <a:tcPr marL="91450" marR="91450" marT="45725" marB="45725"/>
                </a:tc>
                <a:tc>
                  <a:txBody>
                    <a:bodyPr/>
                    <a:lstStyle/>
                    <a:p>
                      <a:pPr marL="0" marR="0" lvl="0" indent="0" algn="l" rtl="0">
                        <a:spcBef>
                          <a:spcPts val="0"/>
                        </a:spcBef>
                        <a:spcAft>
                          <a:spcPts val="0"/>
                        </a:spcAft>
                        <a:buNone/>
                      </a:pPr>
                      <a:r>
                        <a:rPr lang="en-US" sz="1600" baseline="0" dirty="0"/>
                        <a:t>Feature </a:t>
                      </a:r>
                      <a:r>
                        <a:rPr lang="en-US" sz="1600" baseline="0" dirty="0" err="1"/>
                        <a:t>extration</a:t>
                      </a:r>
                      <a:r>
                        <a:rPr lang="en-US" sz="1600" baseline="0" dirty="0"/>
                        <a:t> using </a:t>
                      </a:r>
                      <a:r>
                        <a:rPr lang="en-US" sz="1600" dirty="0"/>
                        <a:t>Gabor wavelet transform</a:t>
                      </a:r>
                      <a:r>
                        <a:rPr lang="en-US" sz="1600" baseline="0" dirty="0"/>
                        <a:t> and </a:t>
                      </a:r>
                      <a:r>
                        <a:rPr lang="en-US" sz="1600" dirty="0"/>
                        <a:t>Radon</a:t>
                      </a:r>
                      <a:r>
                        <a:rPr lang="en-US" sz="1600" baseline="0" dirty="0"/>
                        <a:t> </a:t>
                      </a:r>
                      <a:r>
                        <a:rPr lang="en-US" sz="1600" dirty="0"/>
                        <a:t>transforms</a:t>
                      </a:r>
                      <a:r>
                        <a:rPr lang="en-US" sz="1600" baseline="0" dirty="0"/>
                        <a:t> along with Robust </a:t>
                      </a:r>
                      <a:r>
                        <a:rPr lang="en-US" sz="1600" dirty="0"/>
                        <a:t>Classifier</a:t>
                      </a:r>
                    </a:p>
                    <a:p>
                      <a:pPr marL="0" marR="0" lvl="0" indent="0" algn="l" rtl="0">
                        <a:spcBef>
                          <a:spcPts val="0"/>
                        </a:spcBef>
                        <a:spcAft>
                          <a:spcPts val="0"/>
                        </a:spcAft>
                        <a:buNone/>
                      </a:pPr>
                      <a:endParaRPr lang="en-US" sz="1600" dirty="0"/>
                    </a:p>
                    <a:p>
                      <a:pPr marL="0" marR="0" lvl="0" indent="0" algn="l" rtl="0">
                        <a:spcBef>
                          <a:spcPts val="0"/>
                        </a:spcBef>
                        <a:spcAft>
                          <a:spcPts val="0"/>
                        </a:spcAft>
                        <a:buNone/>
                      </a:pPr>
                      <a:r>
                        <a:rPr lang="en-US" sz="1600" dirty="0"/>
                        <a:t>Self-Organizing Map</a:t>
                      </a:r>
                      <a:r>
                        <a:rPr lang="en-US" sz="1600" baseline="0" dirty="0"/>
                        <a:t> and </a:t>
                      </a:r>
                      <a:r>
                        <a:rPr lang="en-US" sz="1600" baseline="0" dirty="0" err="1"/>
                        <a:t>nueral</a:t>
                      </a:r>
                      <a:r>
                        <a:rPr lang="en-US" sz="1600" baseline="0" dirty="0"/>
                        <a:t> network  for measure six expression</a:t>
                      </a:r>
                      <a:endParaRPr sz="1800"/>
                    </a:p>
                  </a:txBody>
                  <a:tcPr marL="91450" marR="91450" marT="45725" marB="45725"/>
                </a:tc>
                <a:tc>
                  <a:txBody>
                    <a:bodyPr/>
                    <a:lstStyle/>
                    <a:p>
                      <a:pPr marL="0" marR="0" lvl="0" indent="0" algn="l" rtl="0">
                        <a:spcBef>
                          <a:spcPts val="0"/>
                        </a:spcBef>
                        <a:spcAft>
                          <a:spcPts val="0"/>
                        </a:spcAft>
                        <a:buClr>
                          <a:schemeClr val="dk1"/>
                        </a:buClr>
                        <a:buSzPts val="1100"/>
                        <a:buFont typeface="Arial"/>
                        <a:buNone/>
                      </a:pPr>
                      <a:r>
                        <a:rPr lang="en-US" sz="1600" dirty="0"/>
                        <a:t>The data is easily interpreted and understood. </a:t>
                      </a:r>
                    </a:p>
                    <a:p>
                      <a:pPr marL="0" marR="0" lvl="0" indent="0" algn="l" rtl="0">
                        <a:spcBef>
                          <a:spcPts val="0"/>
                        </a:spcBef>
                        <a:spcAft>
                          <a:spcPts val="0"/>
                        </a:spcAft>
                        <a:buClr>
                          <a:schemeClr val="dk1"/>
                        </a:buClr>
                        <a:buSzPts val="1100"/>
                        <a:buFont typeface="Arial"/>
                        <a:buNone/>
                      </a:pPr>
                      <a:endParaRPr lang="en-US" sz="1600" dirty="0"/>
                    </a:p>
                    <a:p>
                      <a:pPr marL="0" marR="0" lvl="0" indent="0" algn="l" rtl="0">
                        <a:spcBef>
                          <a:spcPts val="0"/>
                        </a:spcBef>
                        <a:spcAft>
                          <a:spcPts val="0"/>
                        </a:spcAft>
                        <a:buClr>
                          <a:schemeClr val="dk1"/>
                        </a:buClr>
                        <a:buSzPts val="1100"/>
                        <a:buFont typeface="Arial"/>
                        <a:buNone/>
                      </a:pPr>
                      <a:r>
                        <a:rPr lang="en-US" sz="1600" dirty="0"/>
                        <a:t>Neural networks can be trained with any</a:t>
                      </a:r>
                      <a:endParaRPr sz="1600"/>
                    </a:p>
                    <a:p>
                      <a:pPr marL="0" marR="0" lvl="0" indent="0" algn="l" rtl="0">
                        <a:spcBef>
                          <a:spcPts val="0"/>
                        </a:spcBef>
                        <a:spcAft>
                          <a:spcPts val="0"/>
                        </a:spcAft>
                        <a:buClr>
                          <a:schemeClr val="dk1"/>
                        </a:buClr>
                        <a:buSzPts val="1100"/>
                        <a:buFont typeface="Arial"/>
                        <a:buNone/>
                      </a:pPr>
                      <a:r>
                        <a:rPr lang="en-US" sz="1600" dirty="0"/>
                        <a:t>number of inputs and layers.</a:t>
                      </a:r>
                      <a:endParaRPr sz="1600"/>
                    </a:p>
                    <a:p>
                      <a:pPr marL="0" marR="0" lvl="0" indent="0" algn="l" rtl="0">
                        <a:spcBef>
                          <a:spcPts val="0"/>
                        </a:spcBef>
                        <a:spcAft>
                          <a:spcPts val="0"/>
                        </a:spcAft>
                        <a:buNone/>
                      </a:pPr>
                      <a:endParaRPr sz="1600"/>
                    </a:p>
                  </a:txBody>
                  <a:tcPr marL="91450" marR="91450" marT="45725" marB="45725"/>
                </a:tc>
                <a:tc>
                  <a:txBody>
                    <a:bodyPr/>
                    <a:lstStyle/>
                    <a:p>
                      <a:pPr marL="0" marR="0" lvl="0" indent="0" algn="l" rtl="0">
                        <a:spcBef>
                          <a:spcPts val="0"/>
                        </a:spcBef>
                        <a:spcAft>
                          <a:spcPts val="0"/>
                        </a:spcAft>
                        <a:buClr>
                          <a:schemeClr val="dk1"/>
                        </a:buClr>
                        <a:buSzPts val="1100"/>
                        <a:buFont typeface="Arial"/>
                        <a:buNone/>
                      </a:pPr>
                      <a:r>
                        <a:rPr lang="en-US" sz="1600" dirty="0"/>
                        <a:t>Slow training, hard  to train against slowly evolving data</a:t>
                      </a:r>
                      <a:r>
                        <a:rPr lang="en-US" sz="1600" baseline="0" dirty="0"/>
                        <a:t> </a:t>
                      </a:r>
                      <a:r>
                        <a:rPr lang="en-US" sz="1600" dirty="0"/>
                        <a:t>It is computationally very expensive</a:t>
                      </a:r>
                      <a:endParaRPr sz="1600"/>
                    </a:p>
                    <a:p>
                      <a:pPr marL="0" marR="0" lvl="0" indent="0" algn="l" rtl="0">
                        <a:spcBef>
                          <a:spcPts val="0"/>
                        </a:spcBef>
                        <a:spcAft>
                          <a:spcPts val="0"/>
                        </a:spcAft>
                        <a:buClr>
                          <a:schemeClr val="dk1"/>
                        </a:buClr>
                        <a:buSzPts val="1100"/>
                        <a:buFont typeface="Arial"/>
                        <a:buNone/>
                      </a:pPr>
                      <a:r>
                        <a:rPr lang="en-US" sz="1600" dirty="0"/>
                        <a:t>and time consuming to train with</a:t>
                      </a:r>
                      <a:r>
                        <a:rPr lang="en-US" sz="1600" baseline="0" dirty="0"/>
                        <a:t> High Processor CPU.</a:t>
                      </a:r>
                      <a:endParaRPr sz="1600"/>
                    </a:p>
                  </a:txBody>
                  <a:tcPr marL="91450" marR="91450" marT="45725" marB="45725"/>
                </a:tc>
                <a:extLst>
                  <a:ext uri="{0D108BD9-81ED-4DB2-BD59-A6C34878D82A}">
                    <a16:rowId xmlns:a16="http://schemas.microsoft.com/office/drawing/2014/main" val="10001"/>
                  </a:ext>
                </a:extLst>
              </a:tr>
            </a:tbl>
          </a:graphicData>
        </a:graphic>
      </p:graphicFrame>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0"/>
          <p:cNvSpPr txBox="1">
            <a:spLocks noGrp="1"/>
          </p:cNvSpPr>
          <p:nvPr>
            <p:ph type="title" idx="4294967295"/>
          </p:nvPr>
        </p:nvSpPr>
        <p:spPr>
          <a:xfrm>
            <a:off x="76200" y="145150"/>
            <a:ext cx="8839200" cy="101631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sz="2800" dirty="0">
                <a:latin typeface="Times New Roman" pitchFamily="18" charset="0"/>
                <a:ea typeface="Arimo"/>
                <a:cs typeface="Times New Roman" pitchFamily="18" charset="0"/>
                <a:sym typeface="Arimo"/>
              </a:rPr>
              <a:t>PAPER 08: </a:t>
            </a:r>
            <a:endParaRPr sz="2800">
              <a:latin typeface="Times New Roman" pitchFamily="18" charset="0"/>
              <a:ea typeface="Arimo"/>
              <a:cs typeface="Times New Roman" pitchFamily="18" charset="0"/>
              <a:sym typeface="Arimo"/>
            </a:endParaRPr>
          </a:p>
          <a:p>
            <a:pPr marL="0" lvl="0" indent="0" algn="ctr" rtl="0">
              <a:spcBef>
                <a:spcPts val="0"/>
              </a:spcBef>
              <a:spcAft>
                <a:spcPts val="0"/>
              </a:spcAft>
              <a:buClr>
                <a:schemeClr val="dk2"/>
              </a:buClr>
              <a:buSzPts val="3600"/>
              <a:buFont typeface="Arimo"/>
              <a:buNone/>
            </a:pPr>
            <a:r>
              <a:rPr lang="en-US" sz="1800" dirty="0">
                <a:latin typeface="Times New Roman" pitchFamily="18" charset="0"/>
                <a:ea typeface="Arimo"/>
                <a:cs typeface="Times New Roman" pitchFamily="18" charset="0"/>
                <a:sym typeface="Arimo"/>
              </a:rPr>
              <a:t>Enhancing Emotion Detection Using Metric Learning Approach</a:t>
            </a:r>
            <a:endParaRPr sz="1800">
              <a:latin typeface="Times New Roman" pitchFamily="18" charset="0"/>
              <a:ea typeface="Arimo"/>
              <a:cs typeface="Times New Roman" pitchFamily="18" charset="0"/>
              <a:sym typeface="Arimo"/>
            </a:endParaRPr>
          </a:p>
        </p:txBody>
      </p:sp>
      <p:graphicFrame>
        <p:nvGraphicFramePr>
          <p:cNvPr id="245" name="Google Shape;245;p30"/>
          <p:cNvGraphicFramePr/>
          <p:nvPr/>
        </p:nvGraphicFramePr>
        <p:xfrm>
          <a:off x="464460" y="1538833"/>
          <a:ext cx="8153400" cy="4266875"/>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34112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marR="0" lvl="0" indent="0" algn="l" rtl="0">
                        <a:spcBef>
                          <a:spcPts val="0"/>
                        </a:spcBef>
                        <a:spcAft>
                          <a:spcPts val="0"/>
                        </a:spcAft>
                        <a:buNone/>
                      </a:pPr>
                      <a:r>
                        <a:rPr lang="en-US" sz="1600" dirty="0">
                          <a:latin typeface="Times New Roman" pitchFamily="18" charset="0"/>
                          <a:ea typeface="Times New Roman"/>
                          <a:cs typeface="Times New Roman" pitchFamily="18" charset="0"/>
                          <a:sym typeface="Times New Roman"/>
                        </a:rPr>
                        <a:t>Innovations in Computer Science and Engineering</a:t>
                      </a:r>
                    </a:p>
                    <a:p>
                      <a:pPr marL="0" marR="0" lvl="0" indent="0" algn="l" rtl="0">
                        <a:spcBef>
                          <a:spcPts val="0"/>
                        </a:spcBef>
                        <a:spcAft>
                          <a:spcPts val="0"/>
                        </a:spcAft>
                        <a:buNone/>
                      </a:pPr>
                      <a:endParaRPr lang="en-US" sz="1600" dirty="0">
                        <a:latin typeface="Times New Roman" pitchFamily="18" charset="0"/>
                        <a:cs typeface="Times New Roman" pitchFamily="18" charset="0"/>
                        <a:sym typeface="Times New Roman"/>
                      </a:endParaRPr>
                    </a:p>
                    <a:p>
                      <a:pPr marL="0" marR="0" lvl="0" indent="0" algn="l" rtl="0">
                        <a:spcBef>
                          <a:spcPts val="0"/>
                        </a:spcBef>
                        <a:spcAft>
                          <a:spcPts val="0"/>
                        </a:spcAft>
                        <a:buNone/>
                      </a:pPr>
                      <a:r>
                        <a:rPr lang="en-US" sz="1600" dirty="0">
                          <a:latin typeface="Times New Roman" pitchFamily="18" charset="0"/>
                          <a:cs typeface="Times New Roman" pitchFamily="18" charset="0"/>
                          <a:sym typeface="Times New Roman"/>
                        </a:rPr>
                        <a:t>2018</a:t>
                      </a:r>
                      <a:endParaRPr sz="28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600" dirty="0" err="1">
                          <a:latin typeface="Times New Roman" pitchFamily="18" charset="0"/>
                          <a:ea typeface="Times New Roman"/>
                          <a:cs typeface="Times New Roman" pitchFamily="18" charset="0"/>
                          <a:sym typeface="Times New Roman"/>
                        </a:rPr>
                        <a:t>Ashutosh</a:t>
                      </a:r>
                      <a:r>
                        <a:rPr lang="en-US" sz="1600" dirty="0">
                          <a:latin typeface="Times New Roman" pitchFamily="18" charset="0"/>
                          <a:ea typeface="Times New Roman"/>
                          <a:cs typeface="Times New Roman" pitchFamily="18" charset="0"/>
                          <a:sym typeface="Times New Roman"/>
                        </a:rPr>
                        <a:t> </a:t>
                      </a:r>
                      <a:r>
                        <a:rPr lang="en-US" sz="1600" dirty="0" err="1">
                          <a:latin typeface="Times New Roman" pitchFamily="18" charset="0"/>
                          <a:ea typeface="Times New Roman"/>
                          <a:cs typeface="Times New Roman" pitchFamily="18" charset="0"/>
                          <a:sym typeface="Times New Roman"/>
                        </a:rPr>
                        <a:t>Vaish</a:t>
                      </a:r>
                      <a:r>
                        <a:rPr lang="en-US" sz="1600" dirty="0">
                          <a:latin typeface="Times New Roman" pitchFamily="18" charset="0"/>
                          <a:ea typeface="Times New Roman"/>
                          <a:cs typeface="Times New Roman" pitchFamily="18" charset="0"/>
                          <a:sym typeface="Times New Roman"/>
                        </a:rPr>
                        <a:t>,</a:t>
                      </a:r>
                    </a:p>
                    <a:p>
                      <a:pPr marL="0" marR="0" lvl="0" indent="0" algn="l" rtl="0">
                        <a:spcBef>
                          <a:spcPts val="0"/>
                        </a:spcBef>
                        <a:spcAft>
                          <a:spcPts val="0"/>
                        </a:spcAft>
                        <a:buNone/>
                      </a:pPr>
                      <a:r>
                        <a:rPr lang="en-US" sz="1600" dirty="0">
                          <a:latin typeface="Times New Roman" pitchFamily="18" charset="0"/>
                          <a:ea typeface="Times New Roman"/>
                          <a:cs typeface="Times New Roman" pitchFamily="18" charset="0"/>
                          <a:sym typeface="Times New Roman"/>
                        </a:rPr>
                        <a:t> </a:t>
                      </a:r>
                    </a:p>
                    <a:p>
                      <a:pPr marL="0" marR="0" lvl="0" indent="0" algn="l" rtl="0">
                        <a:spcBef>
                          <a:spcPts val="0"/>
                        </a:spcBef>
                        <a:spcAft>
                          <a:spcPts val="0"/>
                        </a:spcAft>
                        <a:buNone/>
                      </a:pPr>
                      <a:r>
                        <a:rPr lang="en-US" sz="1600" dirty="0" err="1">
                          <a:latin typeface="Times New Roman" pitchFamily="18" charset="0"/>
                          <a:ea typeface="Times New Roman"/>
                          <a:cs typeface="Times New Roman" pitchFamily="18" charset="0"/>
                          <a:sym typeface="Times New Roman"/>
                        </a:rPr>
                        <a:t>Sagar</a:t>
                      </a:r>
                      <a:r>
                        <a:rPr lang="en-US" sz="1600" dirty="0">
                          <a:latin typeface="Times New Roman" pitchFamily="18" charset="0"/>
                          <a:ea typeface="Times New Roman"/>
                          <a:cs typeface="Times New Roman" pitchFamily="18" charset="0"/>
                          <a:sym typeface="Times New Roman"/>
                        </a:rPr>
                        <a:t> Gupta,</a:t>
                      </a:r>
                    </a:p>
                    <a:p>
                      <a:pPr marL="0" marR="0" lvl="0" indent="0" algn="l" rtl="0">
                        <a:spcBef>
                          <a:spcPts val="0"/>
                        </a:spcBef>
                        <a:spcAft>
                          <a:spcPts val="0"/>
                        </a:spcAft>
                        <a:buNone/>
                      </a:pPr>
                      <a:endParaRPr lang="en-US" sz="1600" dirty="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r>
                        <a:rPr lang="en-US" sz="1600" dirty="0" err="1">
                          <a:latin typeface="Times New Roman" pitchFamily="18" charset="0"/>
                          <a:ea typeface="Times New Roman"/>
                          <a:cs typeface="Times New Roman" pitchFamily="18" charset="0"/>
                          <a:sym typeface="Times New Roman"/>
                        </a:rPr>
                        <a:t>Neeru</a:t>
                      </a:r>
                      <a:r>
                        <a:rPr lang="en-US" sz="1600" dirty="0">
                          <a:latin typeface="Times New Roman" pitchFamily="18" charset="0"/>
                          <a:ea typeface="Times New Roman"/>
                          <a:cs typeface="Times New Roman" pitchFamily="18" charset="0"/>
                          <a:sym typeface="Times New Roman"/>
                        </a:rPr>
                        <a:t> </a:t>
                      </a:r>
                      <a:r>
                        <a:rPr lang="en-US" sz="1600" dirty="0" err="1">
                          <a:latin typeface="Times New Roman" pitchFamily="18" charset="0"/>
                          <a:ea typeface="Times New Roman"/>
                          <a:cs typeface="Times New Roman" pitchFamily="18" charset="0"/>
                          <a:sym typeface="Times New Roman"/>
                        </a:rPr>
                        <a:t>Rathee</a:t>
                      </a:r>
                      <a:endParaRPr sz="28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800" dirty="0">
                          <a:latin typeface="Times New Roman" pitchFamily="18" charset="0"/>
                          <a:cs typeface="Times New Roman" pitchFamily="18" charset="0"/>
                        </a:rPr>
                        <a:t>Feature Extraction using Local binary pattern </a:t>
                      </a:r>
                    </a:p>
                    <a:p>
                      <a:pPr marL="0" marR="0" lvl="0" indent="0" algn="l" rtl="0">
                        <a:spcBef>
                          <a:spcPts val="0"/>
                        </a:spcBef>
                        <a:spcAft>
                          <a:spcPts val="0"/>
                        </a:spcAft>
                        <a:buNone/>
                      </a:pPr>
                      <a:r>
                        <a:rPr lang="en-US" sz="1800" dirty="0">
                          <a:latin typeface="Times New Roman" pitchFamily="18" charset="0"/>
                          <a:cs typeface="Times New Roman" pitchFamily="18" charset="0"/>
                        </a:rPr>
                        <a:t> </a:t>
                      </a:r>
                    </a:p>
                    <a:p>
                      <a:pPr marL="0" marR="0" lvl="0" indent="0" algn="l" rtl="0">
                        <a:spcBef>
                          <a:spcPts val="0"/>
                        </a:spcBef>
                        <a:spcAft>
                          <a:spcPts val="0"/>
                        </a:spcAft>
                        <a:buNone/>
                      </a:pPr>
                      <a:r>
                        <a:rPr lang="en-US" sz="1800" dirty="0">
                          <a:latin typeface="Times New Roman" pitchFamily="18" charset="0"/>
                          <a:cs typeface="Times New Roman" pitchFamily="18" charset="0"/>
                        </a:rPr>
                        <a:t>Classifier used SVM</a:t>
                      </a:r>
                      <a:endParaRPr sz="18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600" dirty="0">
                          <a:solidFill>
                            <a:schemeClr val="tx1"/>
                          </a:solidFill>
                          <a:latin typeface="Times New Roman" pitchFamily="18" charset="0"/>
                          <a:ea typeface="Times New Roman"/>
                          <a:cs typeface="Times New Roman" pitchFamily="18" charset="0"/>
                          <a:sym typeface="Times New Roman"/>
                        </a:rPr>
                        <a:t>SVM are very good when we have no idea on the data</a:t>
                      </a:r>
                    </a:p>
                    <a:p>
                      <a:pPr marL="0" marR="0" lvl="0" indent="0" algn="l" rtl="0">
                        <a:spcBef>
                          <a:spcPts val="0"/>
                        </a:spcBef>
                        <a:spcAft>
                          <a:spcPts val="0"/>
                        </a:spcAft>
                        <a:buNone/>
                      </a:pPr>
                      <a:endParaRPr sz="2400">
                        <a:solidFill>
                          <a:schemeClr val="tx1"/>
                        </a:solidFill>
                        <a:latin typeface="Times New Roman" pitchFamily="18" charset="0"/>
                        <a:cs typeface="Times New Roman" pitchFamily="18" charset="0"/>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sz="1600" dirty="0">
                          <a:solidFill>
                            <a:schemeClr val="tx1"/>
                          </a:solidFill>
                          <a:latin typeface="Times New Roman" pitchFamily="18" charset="0"/>
                          <a:ea typeface="Times New Roman"/>
                          <a:cs typeface="Times New Roman" pitchFamily="18" charset="0"/>
                          <a:sym typeface="Times New Roman"/>
                        </a:rPr>
                        <a:t>Choosing a “good” kernel function is not easy</a:t>
                      </a:r>
                      <a:endParaRPr sz="1600">
                        <a:solidFill>
                          <a:schemeClr val="tx1"/>
                        </a:solidFill>
                        <a:latin typeface="Times New Roman" pitchFamily="18" charset="0"/>
                        <a:ea typeface="Times New Roman"/>
                        <a:cs typeface="Times New Roman" pitchFamily="18" charset="0"/>
                        <a:sym typeface="Times New Roman"/>
                      </a:endParaRPr>
                    </a:p>
                    <a:p>
                      <a:pPr marL="0" marR="0" lvl="0" indent="0" algn="l" rtl="0">
                        <a:spcBef>
                          <a:spcPts val="1200"/>
                        </a:spcBef>
                        <a:spcAft>
                          <a:spcPts val="0"/>
                        </a:spcAft>
                        <a:buNone/>
                      </a:pPr>
                      <a:endParaRPr sz="180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3000"/>
              <a:buFont typeface="Arimo"/>
              <a:buNone/>
            </a:pPr>
            <a:r>
              <a:rPr lang="en-US" sz="3000">
                <a:latin typeface="Arimo"/>
                <a:ea typeface="Arimo"/>
                <a:cs typeface="Arimo"/>
                <a:sym typeface="Arimo"/>
              </a:rPr>
              <a:t>OUTLINE</a:t>
            </a:r>
            <a:endParaRPr/>
          </a:p>
        </p:txBody>
      </p:sp>
      <p:sp>
        <p:nvSpPr>
          <p:cNvPr id="105" name="Google Shape;105;p14"/>
          <p:cNvSpPr txBox="1">
            <a:spLocks noGrp="1"/>
          </p:cNvSpPr>
          <p:nvPr>
            <p:ph type="body" idx="1"/>
          </p:nvPr>
        </p:nvSpPr>
        <p:spPr>
          <a:xfrm>
            <a:off x="457200" y="1765663"/>
            <a:ext cx="7620000" cy="437356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Introduction</a:t>
            </a:r>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Aim &amp; Objectives</a:t>
            </a:r>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Application/s</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Literature Survey</a:t>
            </a:r>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Methodology</a:t>
            </a:r>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Existing Workflow</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Proposed Workflow</a:t>
            </a:r>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ts val="2000"/>
              <a:buFont typeface="Noto Sans Symbols"/>
              <a:buChar char="⮚"/>
            </a:pPr>
            <a:r>
              <a:rPr lang="en-US" dirty="0">
                <a:latin typeface="Times New Roman"/>
                <a:ea typeface="Times New Roman"/>
                <a:cs typeface="Times New Roman"/>
                <a:sym typeface="Times New Roman"/>
              </a:rPr>
              <a:t>References</a:t>
            </a:r>
            <a:endParaRPr/>
          </a:p>
          <a:p>
            <a:pPr marL="0" lvl="0" indent="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p:txBody>
      </p:sp>
      <p:sp>
        <p:nvSpPr>
          <p:cNvPr id="106" name="Google Shape;106;p14"/>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lvl="0" indent="0" algn="l" rtl="0">
              <a:spcBef>
                <a:spcPts val="0"/>
              </a:spcBef>
              <a:spcAft>
                <a:spcPts val="0"/>
              </a:spcAft>
              <a:buNone/>
            </a:pPr>
            <a:r>
              <a:rPr lang="en-US" dirty="0"/>
              <a:t>15-April-2020</a:t>
            </a:r>
            <a:endParaRPr dirty="0"/>
          </a:p>
        </p:txBody>
      </p:sp>
      <p:sp>
        <p:nvSpPr>
          <p:cNvPr id="107" name="Google Shape;107;p14"/>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Blind-Face</a:t>
            </a:r>
            <a:endParaRP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2"/>
          <p:cNvSpPr txBox="1">
            <a:spLocks noGrp="1"/>
          </p:cNvSpPr>
          <p:nvPr>
            <p:ph type="title" idx="4294967295"/>
          </p:nvPr>
        </p:nvSpPr>
        <p:spPr>
          <a:xfrm>
            <a:off x="76200" y="1146617"/>
            <a:ext cx="8839200" cy="391886"/>
          </a:xfrm>
          <a:prstGeom prst="rect">
            <a:avLst/>
          </a:prstGeom>
          <a:noFill/>
          <a:ln>
            <a:noFill/>
          </a:ln>
        </p:spPr>
        <p:txBody>
          <a:bodyPr spcFirstLastPara="1" wrap="square" lIns="91425" tIns="45700" rIns="91425" bIns="45700" anchor="b" anchorCtr="0">
            <a:noAutofit/>
          </a:bodyPr>
          <a:lstStyle/>
          <a:p>
            <a:pPr lvl="0" algn="ctr"/>
            <a:br>
              <a:rPr lang="en-US" dirty="0">
                <a:latin typeface="Arimo"/>
                <a:ea typeface="Arimo"/>
                <a:cs typeface="Arimo"/>
                <a:sym typeface="Arimo"/>
              </a:rPr>
            </a:br>
            <a:br>
              <a:rPr lang="en-US" dirty="0">
                <a:latin typeface="Arimo"/>
                <a:ea typeface="Arimo"/>
                <a:cs typeface="Arimo"/>
                <a:sym typeface="Arimo"/>
              </a:rPr>
            </a:br>
            <a:br>
              <a:rPr lang="en-US" dirty="0">
                <a:latin typeface="Arimo"/>
                <a:ea typeface="Arimo"/>
                <a:cs typeface="Arimo"/>
                <a:sym typeface="Arimo"/>
              </a:rPr>
            </a:br>
            <a:r>
              <a:rPr lang="en-US" sz="2800" dirty="0">
                <a:solidFill>
                  <a:srgbClr val="C00000"/>
                </a:solidFill>
                <a:latin typeface="Times New Roman" pitchFamily="18" charset="0"/>
                <a:ea typeface="Arimo"/>
                <a:cs typeface="Times New Roman" pitchFamily="18" charset="0"/>
                <a:sym typeface="Arimo"/>
              </a:rPr>
              <a:t>PAPER 09:</a:t>
            </a:r>
            <a:br>
              <a:rPr lang="en-US" sz="2800" dirty="0">
                <a:solidFill>
                  <a:srgbClr val="C00000"/>
                </a:solidFill>
                <a:latin typeface="Times New Roman" pitchFamily="18" charset="0"/>
                <a:ea typeface="Arimo"/>
                <a:cs typeface="Times New Roman" pitchFamily="18" charset="0"/>
                <a:sym typeface="Arimo"/>
              </a:rPr>
            </a:br>
            <a:r>
              <a:rPr lang="en-US" sz="1800" dirty="0">
                <a:solidFill>
                  <a:srgbClr val="C00000"/>
                </a:solidFill>
                <a:latin typeface="Times New Roman" pitchFamily="18" charset="0"/>
                <a:ea typeface="Arimo"/>
                <a:cs typeface="Times New Roman" pitchFamily="18" charset="0"/>
                <a:sym typeface="Arimo"/>
              </a:rPr>
              <a:t>A Comparative Analysis on various Face Recognition Techniques</a:t>
            </a:r>
            <a:br>
              <a:rPr lang="en-US" sz="1800" dirty="0">
                <a:solidFill>
                  <a:srgbClr val="C00000"/>
                </a:solidFill>
                <a:latin typeface="Arimo"/>
                <a:ea typeface="Arimo"/>
                <a:cs typeface="Arimo"/>
                <a:sym typeface="Arimo"/>
              </a:rPr>
            </a:br>
            <a:endParaRPr>
              <a:solidFill>
                <a:srgbClr val="C00000"/>
              </a:solidFill>
              <a:latin typeface="Arimo"/>
              <a:ea typeface="Arimo"/>
              <a:cs typeface="Arimo"/>
              <a:sym typeface="Arimo"/>
            </a:endParaRPr>
          </a:p>
        </p:txBody>
      </p:sp>
      <p:graphicFrame>
        <p:nvGraphicFramePr>
          <p:cNvPr id="261" name="Google Shape;261;p32"/>
          <p:cNvGraphicFramePr/>
          <p:nvPr/>
        </p:nvGraphicFramePr>
        <p:xfrm>
          <a:off x="553329" y="1159140"/>
          <a:ext cx="8153400" cy="4834590"/>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34112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671223">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dirty="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a:t>Advantages</a:t>
                      </a:r>
                      <a:endParaRPr sz="1900"/>
                    </a:p>
                  </a:txBody>
                  <a:tcPr marL="91450" marR="91450" marT="45725" marB="45725"/>
                </a:tc>
                <a:tc>
                  <a:txBody>
                    <a:bodyPr/>
                    <a:lstStyle/>
                    <a:p>
                      <a:pPr marL="0" marR="0" lvl="0" indent="0" algn="ctr" rtl="0">
                        <a:spcBef>
                          <a:spcPts val="0"/>
                        </a:spcBef>
                        <a:spcAft>
                          <a:spcPts val="0"/>
                        </a:spcAft>
                        <a:buNone/>
                      </a:pPr>
                      <a:r>
                        <a:rPr lang="en-US" sz="1900" dirty="0"/>
                        <a:t>Limitations</a:t>
                      </a:r>
                      <a:endParaRPr sz="1900"/>
                    </a:p>
                  </a:txBody>
                  <a:tcPr marL="91450" marR="91450" marT="45725" marB="45725"/>
                </a:tc>
                <a:extLst>
                  <a:ext uri="{0D108BD9-81ED-4DB2-BD59-A6C34878D82A}">
                    <a16:rowId xmlns:a16="http://schemas.microsoft.com/office/drawing/2014/main" val="10000"/>
                  </a:ext>
                </a:extLst>
              </a:tr>
              <a:tr h="3163367">
                <a:tc>
                  <a:txBody>
                    <a:bodyPr/>
                    <a:lstStyle/>
                    <a:p>
                      <a:r>
                        <a:rPr lang="en-IN" sz="1400" b="0" i="0" u="none" strike="noStrike" cap="none" dirty="0">
                          <a:solidFill>
                            <a:schemeClr val="dk1"/>
                          </a:solidFill>
                          <a:latin typeface="Arial"/>
                          <a:ea typeface="Arial"/>
                          <a:cs typeface="Arial"/>
                          <a:sym typeface="Arial"/>
                        </a:rPr>
                        <a:t>IEEE / International Conference on Intelligent </a:t>
                      </a:r>
                      <a:r>
                        <a:rPr lang="en-IN" sz="1600" b="0" i="0" u="none" strike="noStrike" cap="none" dirty="0">
                          <a:solidFill>
                            <a:schemeClr val="dk1"/>
                          </a:solidFill>
                          <a:latin typeface="Arial"/>
                          <a:ea typeface="Arial"/>
                          <a:cs typeface="Arial"/>
                          <a:sym typeface="Arial"/>
                        </a:rPr>
                        <a:t>Computing and </a:t>
                      </a:r>
                      <a:r>
                        <a:rPr lang="en-IN" sz="1400" b="0" i="0" u="none" strike="noStrike" cap="none" dirty="0">
                          <a:solidFill>
                            <a:schemeClr val="dk1"/>
                          </a:solidFill>
                          <a:latin typeface="Arial"/>
                          <a:ea typeface="Arial"/>
                          <a:cs typeface="Arial"/>
                          <a:sym typeface="Arial"/>
                        </a:rPr>
                        <a:t>Control Systems</a:t>
                      </a:r>
                    </a:p>
                    <a:p>
                      <a:r>
                        <a:rPr lang="en-IN" sz="1400" b="0" i="0" u="none" strike="noStrike" cap="none" dirty="0">
                          <a:solidFill>
                            <a:schemeClr val="dk1"/>
                          </a:solidFill>
                          <a:latin typeface="Arial"/>
                          <a:ea typeface="Arial"/>
                          <a:cs typeface="Arial"/>
                          <a:sym typeface="Arial"/>
                        </a:rPr>
                        <a:t>ICICCS 2017</a:t>
                      </a:r>
                      <a:endParaRPr sz="1800"/>
                    </a:p>
                  </a:txBody>
                  <a:tcPr marL="91450" marR="91450" marT="45725" marB="45725"/>
                </a:tc>
                <a:tc>
                  <a:txBody>
                    <a:bodyPr/>
                    <a:lstStyle/>
                    <a:p>
                      <a:pPr marL="0" marR="0" lvl="0" indent="0" algn="l" rtl="0">
                        <a:spcBef>
                          <a:spcPts val="0"/>
                        </a:spcBef>
                        <a:spcAft>
                          <a:spcPts val="0"/>
                        </a:spcAft>
                        <a:buNone/>
                      </a:pPr>
                      <a:r>
                        <a:rPr lang="en-IN" sz="1400" b="0" i="0" u="none" strike="noStrike" cap="none" dirty="0">
                          <a:solidFill>
                            <a:schemeClr val="dk1"/>
                          </a:solidFill>
                          <a:latin typeface="Arial"/>
                          <a:ea typeface="Arial"/>
                          <a:cs typeface="Arial"/>
                          <a:sym typeface="Arial"/>
                        </a:rPr>
                        <a:t>Dr. </a:t>
                      </a:r>
                      <a:r>
                        <a:rPr lang="en-IN" sz="1400" b="0" i="0" u="none" strike="noStrike" cap="none" dirty="0" err="1">
                          <a:solidFill>
                            <a:schemeClr val="dk1"/>
                          </a:solidFill>
                          <a:latin typeface="Arial"/>
                          <a:ea typeface="Arial"/>
                          <a:cs typeface="Arial"/>
                          <a:sym typeface="Arial"/>
                        </a:rPr>
                        <a:t>Naveen</a:t>
                      </a:r>
                      <a:r>
                        <a:rPr lang="en-IN" sz="1400" b="0" i="0" u="none" strike="noStrike" cap="none" dirty="0">
                          <a:solidFill>
                            <a:schemeClr val="dk1"/>
                          </a:solidFill>
                          <a:latin typeface="Arial"/>
                          <a:ea typeface="Arial"/>
                          <a:cs typeface="Arial"/>
                          <a:sym typeface="Arial"/>
                        </a:rPr>
                        <a:t> Kumar </a:t>
                      </a:r>
                      <a:r>
                        <a:rPr lang="en-IN" sz="1400" b="0" i="0" u="none" strike="noStrike" cap="none" dirty="0" err="1">
                          <a:solidFill>
                            <a:schemeClr val="dk1"/>
                          </a:solidFill>
                          <a:latin typeface="Arial"/>
                          <a:ea typeface="Arial"/>
                          <a:cs typeface="Arial"/>
                          <a:sym typeface="Arial"/>
                        </a:rPr>
                        <a:t>Gondhi</a:t>
                      </a:r>
                      <a:r>
                        <a:rPr lang="en-IN" sz="1400" b="0" i="0" u="none" strike="noStrike" cap="none" dirty="0">
                          <a:solidFill>
                            <a:schemeClr val="dk1"/>
                          </a:solidFill>
                          <a:latin typeface="Arial"/>
                          <a:ea typeface="Arial"/>
                          <a:cs typeface="Arial"/>
                          <a:sym typeface="Arial"/>
                        </a:rPr>
                        <a:t>,</a:t>
                      </a:r>
                    </a:p>
                    <a:p>
                      <a:pPr marL="0" marR="0" lvl="0" indent="0" algn="l" rtl="0">
                        <a:spcBef>
                          <a:spcPts val="0"/>
                        </a:spcBef>
                        <a:spcAft>
                          <a:spcPts val="0"/>
                        </a:spcAft>
                        <a:buNone/>
                      </a:pPr>
                      <a:endParaRPr lang="en-IN"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IN" sz="1400" b="0" i="0" u="none" strike="noStrike" cap="none" dirty="0">
                          <a:solidFill>
                            <a:schemeClr val="dk1"/>
                          </a:solidFill>
                          <a:latin typeface="Arial"/>
                          <a:ea typeface="Arial"/>
                          <a:cs typeface="Arial"/>
                          <a:sym typeface="Arial"/>
                        </a:rPr>
                        <a:t> </a:t>
                      </a:r>
                      <a:r>
                        <a:rPr lang="en-IN" sz="1400" b="0" i="0" u="none" strike="noStrike" cap="none" dirty="0" err="1">
                          <a:solidFill>
                            <a:schemeClr val="dk1"/>
                          </a:solidFill>
                          <a:latin typeface="Arial"/>
                          <a:ea typeface="Arial"/>
                          <a:cs typeface="Arial"/>
                          <a:sym typeface="Arial"/>
                        </a:rPr>
                        <a:t>Er</a:t>
                      </a:r>
                      <a:r>
                        <a:rPr lang="en-IN" sz="1400" b="0" i="0" u="none" strike="noStrike" cap="none" dirty="0">
                          <a:solidFill>
                            <a:schemeClr val="dk1"/>
                          </a:solidFill>
                          <a:latin typeface="Arial"/>
                          <a:ea typeface="Arial"/>
                          <a:cs typeface="Arial"/>
                          <a:sym typeface="Arial"/>
                        </a:rPr>
                        <a:t>. </a:t>
                      </a:r>
                      <a:r>
                        <a:rPr lang="en-IN" sz="1400" b="0" i="0" u="none" strike="noStrike" cap="none" dirty="0" err="1">
                          <a:solidFill>
                            <a:schemeClr val="dk1"/>
                          </a:solidFill>
                          <a:latin typeface="Arial"/>
                          <a:ea typeface="Arial"/>
                          <a:cs typeface="Arial"/>
                          <a:sym typeface="Arial"/>
                        </a:rPr>
                        <a:t>Navleen</a:t>
                      </a:r>
                      <a:r>
                        <a:rPr lang="en-IN" sz="1400" b="0" i="0" u="none" strike="noStrike" cap="none" dirty="0">
                          <a:solidFill>
                            <a:schemeClr val="dk1"/>
                          </a:solidFill>
                          <a:latin typeface="Arial"/>
                          <a:ea typeface="Arial"/>
                          <a:cs typeface="Arial"/>
                          <a:sym typeface="Arial"/>
                        </a:rPr>
                        <a:t> </a:t>
                      </a:r>
                      <a:r>
                        <a:rPr lang="en-IN" sz="1400" b="0" i="0" u="none" strike="noStrike" cap="none" dirty="0" err="1">
                          <a:solidFill>
                            <a:schemeClr val="dk1"/>
                          </a:solidFill>
                          <a:latin typeface="Arial"/>
                          <a:ea typeface="Arial"/>
                          <a:cs typeface="Arial"/>
                          <a:sym typeface="Arial"/>
                        </a:rPr>
                        <a:t>Kour</a:t>
                      </a:r>
                      <a:endParaRPr sz="1800"/>
                    </a:p>
                  </a:txBody>
                  <a:tcPr marL="91450" marR="91450" marT="45725" marB="45725"/>
                </a:tc>
                <a:tc>
                  <a:txBody>
                    <a:bodyPr/>
                    <a:lstStyle/>
                    <a:p>
                      <a:pPr marL="0" marR="0" lvl="0" indent="0" algn="l" rtl="0">
                        <a:spcBef>
                          <a:spcPts val="0"/>
                        </a:spcBef>
                        <a:spcAft>
                          <a:spcPts val="0"/>
                        </a:spcAft>
                        <a:buNone/>
                      </a:pPr>
                      <a:r>
                        <a:rPr lang="en-IN" sz="1600" b="0" i="0" u="none" strike="noStrike" cap="none" dirty="0">
                          <a:solidFill>
                            <a:schemeClr val="dk1"/>
                          </a:solidFill>
                          <a:latin typeface="Arial"/>
                          <a:ea typeface="Arial"/>
                          <a:cs typeface="Arial"/>
                          <a:sym typeface="Arial"/>
                        </a:rPr>
                        <a:t>neural networks , </a:t>
                      </a:r>
                    </a:p>
                    <a:p>
                      <a:pPr marL="0" marR="0" lvl="0" indent="0" algn="l" rtl="0">
                        <a:spcBef>
                          <a:spcPts val="0"/>
                        </a:spcBef>
                        <a:spcAft>
                          <a:spcPts val="0"/>
                        </a:spcAft>
                        <a:buNone/>
                      </a:pPr>
                      <a:endParaRPr lang="en-IN" sz="16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IN" sz="1600" b="0" i="0" u="none" strike="noStrike" cap="none" dirty="0">
                          <a:solidFill>
                            <a:schemeClr val="dk1"/>
                          </a:solidFill>
                          <a:latin typeface="Arial"/>
                          <a:ea typeface="Arial"/>
                          <a:cs typeface="Arial"/>
                          <a:sym typeface="Arial"/>
                        </a:rPr>
                        <a:t>SVM </a:t>
                      </a:r>
                      <a:endParaRPr sz="1600"/>
                    </a:p>
                  </a:txBody>
                  <a:tcPr marL="91450" marR="91450" marT="45725" marB="45725"/>
                </a:tc>
                <a:tc>
                  <a:txBody>
                    <a:bodyPr/>
                    <a:lstStyle/>
                    <a:p>
                      <a:pPr marL="0" marR="0" lvl="0" indent="0" algn="l" rtl="0">
                        <a:spcBef>
                          <a:spcPts val="0"/>
                        </a:spcBef>
                        <a:spcAft>
                          <a:spcPts val="0"/>
                        </a:spcAft>
                        <a:buNone/>
                      </a:pPr>
                      <a:r>
                        <a:rPr lang="en-IN" sz="1800" dirty="0"/>
                        <a:t>Storing</a:t>
                      </a:r>
                      <a:r>
                        <a:rPr lang="en-IN" sz="1800" baseline="0" dirty="0"/>
                        <a:t> information on the entire network,</a:t>
                      </a:r>
                    </a:p>
                    <a:p>
                      <a:pPr marL="0" marR="0" lvl="0" indent="0" algn="l" rtl="0">
                        <a:spcBef>
                          <a:spcPts val="0"/>
                        </a:spcBef>
                        <a:spcAft>
                          <a:spcPts val="0"/>
                        </a:spcAft>
                        <a:buNone/>
                      </a:pPr>
                      <a:r>
                        <a:rPr lang="en-IN" sz="1800" baseline="0" dirty="0"/>
                        <a:t>Ability to work with incomplete </a:t>
                      </a:r>
                      <a:r>
                        <a:rPr lang="en-IN" sz="1800" baseline="0" dirty="0" err="1"/>
                        <a:t>knowdge</a:t>
                      </a:r>
                      <a:r>
                        <a:rPr lang="en-IN" sz="1800" baseline="0" dirty="0"/>
                        <a:t>.</a:t>
                      </a:r>
                      <a:endParaRPr lang="en-IN" sz="1800" dirty="0"/>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Need a larger data</a:t>
                      </a:r>
                      <a:r>
                        <a:rPr lang="en-US" sz="1800" baseline="0" dirty="0"/>
                        <a:t>set,</a:t>
                      </a:r>
                    </a:p>
                    <a:p>
                      <a:pPr marL="0" marR="0" lvl="0" indent="0" algn="l" rtl="0">
                        <a:spcBef>
                          <a:spcPts val="0"/>
                        </a:spcBef>
                        <a:spcAft>
                          <a:spcPts val="0"/>
                        </a:spcAft>
                        <a:buNone/>
                      </a:pPr>
                      <a:r>
                        <a:rPr lang="en-US" sz="1800" baseline="0" dirty="0"/>
                        <a:t>Training time is large</a:t>
                      </a:r>
                      <a:endParaRPr sz="1800"/>
                    </a:p>
                  </a:txBody>
                  <a:tcPr marL="91450" marR="91450" marT="45725" marB="45725"/>
                </a:tc>
                <a:extLst>
                  <a:ext uri="{0D108BD9-81ED-4DB2-BD59-A6C34878D82A}">
                    <a16:rowId xmlns:a16="http://schemas.microsoft.com/office/drawing/2014/main" val="10001"/>
                  </a:ext>
                </a:extLst>
              </a:tr>
            </a:tbl>
          </a:graphicData>
        </a:graphic>
      </p:graphicFrame>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3"/>
          <p:cNvSpPr txBox="1">
            <a:spLocks noGrp="1"/>
          </p:cNvSpPr>
          <p:nvPr>
            <p:ph type="title" idx="4294967295"/>
          </p:nvPr>
        </p:nvSpPr>
        <p:spPr>
          <a:xfrm>
            <a:off x="76200" y="87096"/>
            <a:ext cx="8839200" cy="871175"/>
          </a:xfrm>
          <a:prstGeom prst="rect">
            <a:avLst/>
          </a:prstGeom>
          <a:noFill/>
          <a:ln>
            <a:noFill/>
          </a:ln>
        </p:spPr>
        <p:txBody>
          <a:bodyPr spcFirstLastPara="1" wrap="square" lIns="91425" tIns="45700" rIns="91425" bIns="45700" anchor="b" anchorCtr="0">
            <a:noAutofit/>
          </a:bodyPr>
          <a:lstStyle/>
          <a:p>
            <a:pPr lvl="0" algn="ctr"/>
            <a:r>
              <a:rPr lang="en-US" sz="2800" dirty="0">
                <a:latin typeface="Arimo"/>
                <a:ea typeface="Arimo"/>
                <a:cs typeface="Arimo"/>
                <a:sym typeface="Arimo"/>
              </a:rPr>
              <a:t>PAPER 10:</a:t>
            </a:r>
            <a:br>
              <a:rPr lang="en-US" sz="2800" dirty="0">
                <a:latin typeface="Arimo"/>
                <a:ea typeface="Arimo"/>
                <a:cs typeface="Arimo"/>
                <a:sym typeface="Arimo"/>
              </a:rPr>
            </a:br>
            <a:r>
              <a:rPr lang="en-US" sz="1800" dirty="0">
                <a:latin typeface="Arimo"/>
                <a:ea typeface="Arimo"/>
                <a:cs typeface="Arimo"/>
                <a:sym typeface="Arimo"/>
              </a:rPr>
              <a:t>SIFRS: Spoof Invariant Facial Recognition System</a:t>
            </a:r>
            <a:endParaRPr sz="2400">
              <a:latin typeface="Arimo"/>
              <a:ea typeface="Arimo"/>
              <a:cs typeface="Arimo"/>
              <a:sym typeface="Arimo"/>
            </a:endParaRPr>
          </a:p>
        </p:txBody>
      </p:sp>
      <p:graphicFrame>
        <p:nvGraphicFramePr>
          <p:cNvPr id="269" name="Google Shape;269;p33"/>
          <p:cNvGraphicFramePr/>
          <p:nvPr/>
        </p:nvGraphicFramePr>
        <p:xfrm>
          <a:off x="566058" y="1335637"/>
          <a:ext cx="8153400" cy="4266875"/>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34112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dirty="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0" i="0" u="none" strike="noStrike" cap="none" dirty="0">
                          <a:solidFill>
                            <a:schemeClr val="dk1"/>
                          </a:solidFill>
                          <a:latin typeface="Arial"/>
                          <a:ea typeface="Arial"/>
                          <a:cs typeface="Arial"/>
                          <a:sym typeface="Arial"/>
                        </a:rPr>
                        <a:t>IEEE /9th ICCCNT 2018</a:t>
                      </a: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600" b="0" i="0" u="none" strike="noStrike" cap="none" dirty="0" err="1">
                          <a:solidFill>
                            <a:schemeClr val="dk1"/>
                          </a:solidFill>
                          <a:latin typeface="Arial"/>
                          <a:ea typeface="Arial"/>
                          <a:cs typeface="Arial"/>
                          <a:sym typeface="Arial"/>
                        </a:rPr>
                        <a:t>Aditya</a:t>
                      </a:r>
                      <a:r>
                        <a:rPr lang="en-IN" sz="1600" b="0" i="0" u="none" strike="noStrike" cap="none" dirty="0">
                          <a:solidFill>
                            <a:schemeClr val="dk1"/>
                          </a:solidFill>
                          <a:latin typeface="Arial"/>
                          <a:ea typeface="Arial"/>
                          <a:cs typeface="Arial"/>
                          <a:sym typeface="Arial"/>
                        </a:rPr>
                        <a:t> Dixit </a:t>
                      </a:r>
                    </a:p>
                    <a:p>
                      <a:pPr marL="0" marR="0" lvl="0" indent="0" algn="l" rtl="0">
                        <a:spcBef>
                          <a:spcPts val="0"/>
                        </a:spcBef>
                        <a:spcAft>
                          <a:spcPts val="0"/>
                        </a:spcAft>
                        <a:buNone/>
                      </a:pPr>
                      <a:endParaRPr lang="en-IN" sz="16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IN" sz="1600" b="0" i="0" u="none" strike="noStrike" cap="none" dirty="0">
                          <a:solidFill>
                            <a:schemeClr val="dk1"/>
                          </a:solidFill>
                          <a:latin typeface="Arial"/>
                          <a:ea typeface="Arial"/>
                          <a:cs typeface="Arial"/>
                          <a:sym typeface="Arial"/>
                        </a:rPr>
                        <a:t>VR </a:t>
                      </a:r>
                      <a:r>
                        <a:rPr lang="en-IN" sz="1600" b="0" i="0" u="none" strike="noStrike" cap="none" dirty="0" err="1">
                          <a:solidFill>
                            <a:schemeClr val="dk1"/>
                          </a:solidFill>
                          <a:latin typeface="Arial"/>
                          <a:ea typeface="Arial"/>
                          <a:cs typeface="Arial"/>
                          <a:sym typeface="Arial"/>
                        </a:rPr>
                        <a:t>Satpute</a:t>
                      </a:r>
                      <a:endParaRPr sz="1600"/>
                    </a:p>
                  </a:txBody>
                  <a:tcPr marL="91450" marR="91450" marT="45725" marB="45725"/>
                </a:tc>
                <a:tc>
                  <a:txBody>
                    <a:bodyPr/>
                    <a:lstStyle/>
                    <a:p>
                      <a:pPr marL="0" marR="0" lvl="0" indent="0" algn="l" rtl="0">
                        <a:spcBef>
                          <a:spcPts val="0"/>
                        </a:spcBef>
                        <a:spcAft>
                          <a:spcPts val="0"/>
                        </a:spcAft>
                        <a:buNone/>
                      </a:pPr>
                      <a:r>
                        <a:rPr lang="en-IN" sz="1600" b="0" i="0" u="none" strike="noStrike" cap="none" dirty="0">
                          <a:solidFill>
                            <a:schemeClr val="dk1"/>
                          </a:solidFill>
                          <a:latin typeface="Arial"/>
                          <a:ea typeface="Arial"/>
                          <a:cs typeface="Arial"/>
                          <a:sym typeface="Arial"/>
                        </a:rPr>
                        <a:t>-facial detection</a:t>
                      </a:r>
                    </a:p>
                    <a:p>
                      <a:pPr marL="0" marR="0" lvl="0" indent="0" algn="l" rtl="0">
                        <a:spcBef>
                          <a:spcPts val="0"/>
                        </a:spcBef>
                        <a:spcAft>
                          <a:spcPts val="0"/>
                        </a:spcAft>
                        <a:buNone/>
                      </a:pPr>
                      <a:r>
                        <a:rPr lang="en-IN" sz="1600" b="0" i="0" u="none" strike="noStrike" cap="none" dirty="0">
                          <a:solidFill>
                            <a:schemeClr val="dk1"/>
                          </a:solidFill>
                          <a:latin typeface="Arial"/>
                          <a:ea typeface="Arial"/>
                          <a:cs typeface="Arial"/>
                          <a:sym typeface="Arial"/>
                        </a:rPr>
                        <a:t>-Tracking</a:t>
                      </a:r>
                    </a:p>
                    <a:p>
                      <a:pPr marL="0" marR="0" lvl="0" indent="0" algn="l" rtl="0">
                        <a:spcBef>
                          <a:spcPts val="0"/>
                        </a:spcBef>
                        <a:spcAft>
                          <a:spcPts val="0"/>
                        </a:spcAft>
                        <a:buNone/>
                      </a:pPr>
                      <a:r>
                        <a:rPr lang="en-US" sz="1600" b="0" i="0" u="none" strike="noStrike" cap="none" dirty="0">
                          <a:solidFill>
                            <a:schemeClr val="dk1"/>
                          </a:solidFill>
                          <a:latin typeface="Arial"/>
                          <a:cs typeface="Arial"/>
                          <a:sym typeface="Arial"/>
                        </a:rPr>
                        <a:t>-SVM/</a:t>
                      </a:r>
                      <a:endParaRPr sz="1600"/>
                    </a:p>
                  </a:txBody>
                  <a:tcPr marL="91450" marR="91450" marT="45725" marB="45725"/>
                </a:tc>
                <a:tc>
                  <a:txBody>
                    <a:bodyPr/>
                    <a:lstStyle/>
                    <a:p>
                      <a:pPr marL="0" marR="0" lvl="0" indent="0" algn="l" rtl="0">
                        <a:spcBef>
                          <a:spcPts val="0"/>
                        </a:spcBef>
                        <a:spcAft>
                          <a:spcPts val="0"/>
                        </a:spcAft>
                        <a:buNone/>
                      </a:pPr>
                      <a:r>
                        <a:rPr lang="en-US" sz="1600" dirty="0"/>
                        <a:t>-Small</a:t>
                      </a:r>
                      <a:r>
                        <a:rPr lang="en-US" sz="1600" baseline="0" dirty="0"/>
                        <a:t> change to the data does not greatly affected.</a:t>
                      </a:r>
                    </a:p>
                    <a:p>
                      <a:pPr marL="0" marR="0" lvl="0" indent="0" algn="l" rtl="0">
                        <a:spcBef>
                          <a:spcPts val="0"/>
                        </a:spcBef>
                        <a:spcAft>
                          <a:spcPts val="0"/>
                        </a:spcAft>
                        <a:buNone/>
                      </a:pPr>
                      <a:endParaRPr lang="en-US" sz="1600" baseline="0" dirty="0"/>
                    </a:p>
                    <a:p>
                      <a:pPr marL="0" marR="0" lvl="0" indent="0" algn="l" rtl="0">
                        <a:spcBef>
                          <a:spcPts val="0"/>
                        </a:spcBef>
                        <a:spcAft>
                          <a:spcPts val="0"/>
                        </a:spcAft>
                        <a:buNone/>
                      </a:pPr>
                      <a:r>
                        <a:rPr lang="en-US" sz="1600" baseline="0" dirty="0"/>
                        <a:t>-Stable</a:t>
                      </a:r>
                      <a:endParaRPr sz="1600"/>
                    </a:p>
                  </a:txBody>
                  <a:tcPr marL="91450" marR="91450" marT="45725" marB="45725"/>
                </a:tc>
                <a:tc>
                  <a:txBody>
                    <a:bodyPr/>
                    <a:lstStyle/>
                    <a:p>
                      <a:pPr marL="0" marR="0" lvl="0" indent="0" algn="l" rtl="0">
                        <a:spcBef>
                          <a:spcPts val="0"/>
                        </a:spcBef>
                        <a:spcAft>
                          <a:spcPts val="0"/>
                        </a:spcAft>
                        <a:buNone/>
                      </a:pPr>
                      <a:r>
                        <a:rPr lang="en-US" sz="1600" dirty="0"/>
                        <a:t>-Algorithm complexity is high.</a:t>
                      </a:r>
                    </a:p>
                    <a:p>
                      <a:pPr marL="0" marR="0" lvl="0" indent="0" algn="l" rtl="0">
                        <a:spcBef>
                          <a:spcPts val="0"/>
                        </a:spcBef>
                        <a:spcAft>
                          <a:spcPts val="0"/>
                        </a:spcAft>
                        <a:buNone/>
                      </a:pPr>
                      <a:endParaRPr lang="en-US" sz="1600" dirty="0"/>
                    </a:p>
                    <a:p>
                      <a:pPr marL="0" marR="0" lvl="0" indent="0" algn="l" rtl="0">
                        <a:spcBef>
                          <a:spcPts val="0"/>
                        </a:spcBef>
                        <a:spcAft>
                          <a:spcPts val="0"/>
                        </a:spcAft>
                        <a:buNone/>
                      </a:pPr>
                      <a:r>
                        <a:rPr lang="en-US" sz="1600" dirty="0"/>
                        <a:t>-memory requirement is high.</a:t>
                      </a:r>
                      <a:endParaRPr sz="1600"/>
                    </a:p>
                  </a:txBody>
                  <a:tcPr marL="91450" marR="91450" marT="45725" marB="45725"/>
                </a:tc>
                <a:extLst>
                  <a:ext uri="{0D108BD9-81ED-4DB2-BD59-A6C34878D82A}">
                    <a16:rowId xmlns:a16="http://schemas.microsoft.com/office/drawing/2014/main" val="10001"/>
                  </a:ext>
                </a:extLst>
              </a:tr>
            </a:tbl>
          </a:graphicData>
        </a:graphic>
      </p:graphicFrame>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35"/>
          <p:cNvSpPr txBox="1">
            <a:spLocks noGrp="1"/>
          </p:cNvSpPr>
          <p:nvPr>
            <p:ph type="title" idx="4294967295"/>
          </p:nvPr>
        </p:nvSpPr>
        <p:spPr>
          <a:xfrm>
            <a:off x="76200" y="14524"/>
            <a:ext cx="8839200" cy="1001804"/>
          </a:xfrm>
          <a:prstGeom prst="rect">
            <a:avLst/>
          </a:prstGeom>
          <a:noFill/>
          <a:ln>
            <a:noFill/>
          </a:ln>
        </p:spPr>
        <p:txBody>
          <a:bodyPr spcFirstLastPara="1" wrap="square" lIns="91425" tIns="45700" rIns="91425" bIns="45700" anchor="b" anchorCtr="0">
            <a:noAutofit/>
          </a:bodyPr>
          <a:lstStyle/>
          <a:p>
            <a:pPr lvl="0" algn="ctr"/>
            <a:r>
              <a:rPr lang="en-US" sz="2800" dirty="0">
                <a:latin typeface="Times New Roman" pitchFamily="18" charset="0"/>
                <a:ea typeface="Arimo"/>
                <a:cs typeface="Times New Roman" pitchFamily="18" charset="0"/>
                <a:sym typeface="Arimo"/>
              </a:rPr>
              <a:t>PAPER 11:</a:t>
            </a:r>
            <a:br>
              <a:rPr lang="en-US" sz="2800" dirty="0">
                <a:latin typeface="Times New Roman" pitchFamily="18" charset="0"/>
                <a:ea typeface="Arimo"/>
                <a:cs typeface="Times New Roman" pitchFamily="18" charset="0"/>
                <a:sym typeface="Arimo"/>
              </a:rPr>
            </a:br>
            <a:r>
              <a:rPr lang="en-IN" sz="1800" dirty="0">
                <a:latin typeface="Times New Roman" pitchFamily="18" charset="0"/>
                <a:cs typeface="Times New Roman" pitchFamily="18" charset="0"/>
              </a:rPr>
              <a:t>Overview of Biometric and Facial Recognition Techniques</a:t>
            </a:r>
            <a:r>
              <a:rPr lang="en-US" sz="1800" dirty="0">
                <a:latin typeface="Times New Roman" pitchFamily="18" charset="0"/>
                <a:ea typeface="Arimo"/>
                <a:cs typeface="Times New Roman" pitchFamily="18" charset="0"/>
                <a:sym typeface="Arimo"/>
              </a:rPr>
              <a:t> </a:t>
            </a:r>
            <a:endParaRPr sz="1800">
              <a:latin typeface="Times New Roman" pitchFamily="18" charset="0"/>
              <a:ea typeface="Arimo"/>
              <a:cs typeface="Times New Roman" pitchFamily="18" charset="0"/>
              <a:sym typeface="Arimo"/>
            </a:endParaRPr>
          </a:p>
        </p:txBody>
      </p:sp>
      <p:graphicFrame>
        <p:nvGraphicFramePr>
          <p:cNvPr id="285" name="Google Shape;285;p35"/>
          <p:cNvGraphicFramePr/>
          <p:nvPr/>
        </p:nvGraphicFramePr>
        <p:xfrm>
          <a:off x="377376" y="1466263"/>
          <a:ext cx="8153400" cy="4266875"/>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34112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474975">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dirty="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0" i="0" u="none" strike="noStrike" cap="none" dirty="0">
                          <a:solidFill>
                            <a:schemeClr val="dk1"/>
                          </a:solidFill>
                          <a:latin typeface="Arial"/>
                          <a:ea typeface="Arial"/>
                          <a:cs typeface="Arial"/>
                          <a:sym typeface="Arial"/>
                        </a:rPr>
                        <a:t>IOSR Journal of Computer Engineering (IOSR-JCE)</a:t>
                      </a: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600" b="0" i="0" u="none" strike="noStrike" cap="none" dirty="0" err="1">
                          <a:solidFill>
                            <a:schemeClr val="dk1"/>
                          </a:solidFill>
                          <a:latin typeface="Arial"/>
                          <a:ea typeface="Arial"/>
                          <a:cs typeface="Arial"/>
                          <a:sym typeface="Arial"/>
                        </a:rPr>
                        <a:t>Omoyiola</a:t>
                      </a:r>
                      <a:r>
                        <a:rPr lang="en-IN" sz="1600" b="0" i="0" u="none" strike="noStrike" cap="none" dirty="0">
                          <a:solidFill>
                            <a:schemeClr val="dk1"/>
                          </a:solidFill>
                          <a:latin typeface="Arial"/>
                          <a:ea typeface="Arial"/>
                          <a:cs typeface="Arial"/>
                          <a:sym typeface="Arial"/>
                        </a:rPr>
                        <a:t>, </a:t>
                      </a:r>
                      <a:r>
                        <a:rPr lang="en-IN" sz="1600" b="0" i="0" u="none" strike="noStrike" cap="none" dirty="0" err="1">
                          <a:solidFill>
                            <a:schemeClr val="dk1"/>
                          </a:solidFill>
                          <a:latin typeface="Arial"/>
                          <a:ea typeface="Arial"/>
                          <a:cs typeface="Arial"/>
                          <a:sym typeface="Arial"/>
                        </a:rPr>
                        <a:t>Bayo</a:t>
                      </a:r>
                      <a:r>
                        <a:rPr lang="en-IN" sz="1600" b="0" i="0" u="none" strike="noStrike" cap="none" dirty="0">
                          <a:solidFill>
                            <a:schemeClr val="dk1"/>
                          </a:solidFill>
                          <a:latin typeface="Arial"/>
                          <a:ea typeface="Arial"/>
                          <a:cs typeface="Arial"/>
                          <a:sym typeface="Arial"/>
                        </a:rPr>
                        <a:t> </a:t>
                      </a:r>
                      <a:r>
                        <a:rPr lang="en-IN" sz="1600" b="0" i="0" u="none" strike="noStrike" cap="none" dirty="0" err="1">
                          <a:solidFill>
                            <a:schemeClr val="dk1"/>
                          </a:solidFill>
                          <a:latin typeface="Arial"/>
                          <a:ea typeface="Arial"/>
                          <a:cs typeface="Arial"/>
                          <a:sym typeface="Arial"/>
                        </a:rPr>
                        <a:t>Olushola</a:t>
                      </a:r>
                      <a:endParaRPr sz="1600"/>
                    </a:p>
                  </a:txBody>
                  <a:tcPr marL="91450" marR="91450" marT="45725" marB="45725"/>
                </a:tc>
                <a:tc>
                  <a:txBody>
                    <a:bodyPr/>
                    <a:lstStyle/>
                    <a:p>
                      <a:r>
                        <a:rPr lang="en-IN" sz="1600" b="0" i="0" u="none" strike="noStrike" cap="none" dirty="0">
                          <a:solidFill>
                            <a:schemeClr val="dk1"/>
                          </a:solidFill>
                          <a:latin typeface="Arial"/>
                          <a:ea typeface="Arial"/>
                          <a:cs typeface="Arial"/>
                          <a:sym typeface="Arial"/>
                        </a:rPr>
                        <a:t>Biometric Systems  </a:t>
                      </a:r>
                    </a:p>
                    <a:p>
                      <a:pPr lvl="0"/>
                      <a:r>
                        <a:rPr lang="en-IN" sz="1600" b="0" i="0" u="none" strike="noStrike" cap="none" dirty="0">
                          <a:solidFill>
                            <a:schemeClr val="dk1"/>
                          </a:solidFill>
                          <a:latin typeface="Arial"/>
                          <a:ea typeface="Arial"/>
                          <a:cs typeface="Arial"/>
                          <a:sym typeface="Arial"/>
                        </a:rPr>
                        <a:t>-Fingerprint </a:t>
                      </a:r>
                    </a:p>
                    <a:p>
                      <a:pPr lvl="0"/>
                      <a:endParaRPr lang="en-IN" sz="1600" b="0" i="0" u="none" strike="noStrike" cap="none" dirty="0">
                        <a:solidFill>
                          <a:schemeClr val="dk1"/>
                        </a:solidFill>
                        <a:latin typeface="Arial"/>
                        <a:ea typeface="Arial"/>
                        <a:cs typeface="Arial"/>
                        <a:sym typeface="Arial"/>
                      </a:endParaRPr>
                    </a:p>
                    <a:p>
                      <a:pPr lvl="0"/>
                      <a:r>
                        <a:rPr lang="en-IN" sz="1600" b="0" i="0" u="none" strike="noStrike" cap="none" dirty="0">
                          <a:solidFill>
                            <a:schemeClr val="dk1"/>
                          </a:solidFill>
                          <a:latin typeface="Arial"/>
                          <a:ea typeface="Arial"/>
                          <a:cs typeface="Arial"/>
                          <a:sym typeface="Arial"/>
                        </a:rPr>
                        <a:t>recognition  </a:t>
                      </a:r>
                    </a:p>
                    <a:p>
                      <a:pPr lvl="0"/>
                      <a:r>
                        <a:rPr lang="en-IN" sz="1600" b="0" i="0" u="none" strike="noStrike" cap="none" dirty="0">
                          <a:solidFill>
                            <a:schemeClr val="dk1"/>
                          </a:solidFill>
                          <a:latin typeface="Arial"/>
                          <a:ea typeface="Arial"/>
                          <a:cs typeface="Arial"/>
                          <a:sym typeface="Arial"/>
                        </a:rPr>
                        <a:t>-Retina scanning  </a:t>
                      </a:r>
                    </a:p>
                    <a:p>
                      <a:pPr lvl="0"/>
                      <a:r>
                        <a:rPr lang="en-IN" sz="1600" b="0" i="0" u="none" strike="noStrike" cap="none" dirty="0">
                          <a:solidFill>
                            <a:schemeClr val="dk1"/>
                          </a:solidFill>
                          <a:latin typeface="Arial"/>
                          <a:ea typeface="Arial"/>
                          <a:cs typeface="Arial"/>
                          <a:sym typeface="Arial"/>
                        </a:rPr>
                        <a:t>-Iris scanning</a:t>
                      </a:r>
                    </a:p>
                    <a:p>
                      <a:pPr lvl="0"/>
                      <a:endParaRPr lang="en-IN" sz="1600" b="0" i="0" u="none" strike="noStrike" cap="none" dirty="0">
                        <a:solidFill>
                          <a:schemeClr val="dk1"/>
                        </a:solidFill>
                        <a:latin typeface="Arial"/>
                        <a:ea typeface="Arial"/>
                        <a:cs typeface="Arial"/>
                        <a:sym typeface="Arial"/>
                      </a:endParaRPr>
                    </a:p>
                    <a:p>
                      <a:pPr lvl="0"/>
                      <a:r>
                        <a:rPr lang="en-IN" sz="1600" b="0" i="0" u="none" strike="noStrike" cap="none" dirty="0">
                          <a:solidFill>
                            <a:schemeClr val="dk1"/>
                          </a:solidFill>
                          <a:latin typeface="Arial"/>
                          <a:ea typeface="Arial"/>
                          <a:cs typeface="Arial"/>
                          <a:sym typeface="Arial"/>
                        </a:rPr>
                        <a:t>Facial Recognition </a:t>
                      </a:r>
                    </a:p>
                    <a:p>
                      <a:endParaRPr lang="en-IN" sz="1600" b="0" i="0" u="none" strike="noStrike" cap="none" dirty="0">
                        <a:solidFill>
                          <a:schemeClr val="dk1"/>
                        </a:solidFill>
                        <a:latin typeface="Arial"/>
                        <a:ea typeface="Arial"/>
                        <a:cs typeface="Arial"/>
                        <a:sym typeface="Arial"/>
                      </a:endParaRPr>
                    </a:p>
                    <a:p>
                      <a:r>
                        <a:rPr lang="en-IN" sz="1600" b="0" i="0" u="none" strike="noStrike" cap="none" dirty="0">
                          <a:solidFill>
                            <a:schemeClr val="dk1"/>
                          </a:solidFill>
                          <a:latin typeface="Arial"/>
                          <a:ea typeface="Arial"/>
                          <a:cs typeface="Arial"/>
                          <a:sym typeface="Arial"/>
                        </a:rPr>
                        <a:t>Facial Detection </a:t>
                      </a:r>
                      <a:endParaRPr sz="1600"/>
                    </a:p>
                  </a:txBody>
                  <a:tcPr marL="91450" marR="91450" marT="45725" marB="45725"/>
                </a:tc>
                <a:tc>
                  <a:txBody>
                    <a:bodyPr/>
                    <a:lstStyle/>
                    <a:p>
                      <a:pPr marL="0" marR="0" lvl="0" indent="0" algn="l" rtl="0">
                        <a:spcBef>
                          <a:spcPts val="0"/>
                        </a:spcBef>
                        <a:spcAft>
                          <a:spcPts val="0"/>
                        </a:spcAft>
                        <a:buNone/>
                      </a:pPr>
                      <a:r>
                        <a:rPr lang="en-US" sz="1600" dirty="0"/>
                        <a:t>-More accurate</a:t>
                      </a:r>
                    </a:p>
                    <a:p>
                      <a:pPr marL="0" marR="0" lvl="0" indent="0" algn="l" rtl="0">
                        <a:spcBef>
                          <a:spcPts val="0"/>
                        </a:spcBef>
                        <a:spcAft>
                          <a:spcPts val="0"/>
                        </a:spcAft>
                        <a:buNone/>
                      </a:pPr>
                      <a:endParaRPr lang="en-US" sz="1600" dirty="0"/>
                    </a:p>
                    <a:p>
                      <a:pPr marL="0" marR="0" lvl="0" indent="0" algn="l" rtl="0">
                        <a:spcBef>
                          <a:spcPts val="0"/>
                        </a:spcBef>
                        <a:spcAft>
                          <a:spcPts val="0"/>
                        </a:spcAft>
                        <a:buNone/>
                      </a:pPr>
                      <a:r>
                        <a:rPr lang="en-US" sz="1600" dirty="0"/>
                        <a:t>-No need to thousands</a:t>
                      </a:r>
                      <a:r>
                        <a:rPr lang="en-US" sz="1600" baseline="0" dirty="0"/>
                        <a:t> </a:t>
                      </a:r>
                      <a:r>
                        <a:rPr lang="en-US" sz="1600" baseline="0" dirty="0" err="1"/>
                        <a:t>comparision</a:t>
                      </a:r>
                      <a:endParaRPr sz="1600"/>
                    </a:p>
                  </a:txBody>
                  <a:tcPr marL="91450" marR="91450" marT="45725" marB="45725"/>
                </a:tc>
                <a:tc>
                  <a:txBody>
                    <a:bodyPr/>
                    <a:lstStyle/>
                    <a:p>
                      <a:pPr marL="0" marR="0" lvl="0" indent="0" algn="l" rtl="0">
                        <a:spcBef>
                          <a:spcPts val="0"/>
                        </a:spcBef>
                        <a:spcAft>
                          <a:spcPts val="0"/>
                        </a:spcAft>
                        <a:buNone/>
                      </a:pPr>
                      <a:r>
                        <a:rPr lang="en-US" sz="1600" dirty="0" err="1"/>
                        <a:t>Biomertics</a:t>
                      </a:r>
                      <a:r>
                        <a:rPr lang="en-US" sz="1600" dirty="0"/>
                        <a:t> are </a:t>
                      </a:r>
                      <a:r>
                        <a:rPr lang="en-US" sz="1600" dirty="0" err="1"/>
                        <a:t>permanetly</a:t>
                      </a:r>
                      <a:r>
                        <a:rPr lang="en-US" sz="1600" baseline="0" dirty="0"/>
                        <a:t> associated with user. Not replaced.</a:t>
                      </a:r>
                      <a:endParaRPr sz="1600"/>
                    </a:p>
                  </a:txBody>
                  <a:tcPr marL="91450" marR="91450" marT="45725" marB="45725"/>
                </a:tc>
                <a:extLst>
                  <a:ext uri="{0D108BD9-81ED-4DB2-BD59-A6C34878D82A}">
                    <a16:rowId xmlns:a16="http://schemas.microsoft.com/office/drawing/2014/main" val="10001"/>
                  </a:ext>
                </a:extLst>
              </a:tr>
            </a:tbl>
          </a:graphicData>
        </a:graphic>
      </p:graphicFrame>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Google Shape;292;p36"/>
          <p:cNvSpPr txBox="1">
            <a:spLocks noGrp="1"/>
          </p:cNvSpPr>
          <p:nvPr>
            <p:ph type="title" idx="4294967295"/>
          </p:nvPr>
        </p:nvSpPr>
        <p:spPr>
          <a:xfrm>
            <a:off x="0" y="203199"/>
            <a:ext cx="8839200" cy="972775"/>
          </a:xfrm>
          <a:prstGeom prst="rect">
            <a:avLst/>
          </a:prstGeom>
          <a:noFill/>
          <a:ln>
            <a:noFill/>
          </a:ln>
        </p:spPr>
        <p:txBody>
          <a:bodyPr spcFirstLastPara="1" wrap="square" lIns="91425" tIns="45700" rIns="91425" bIns="45700" anchor="b" anchorCtr="0">
            <a:noAutofit/>
          </a:bodyPr>
          <a:lstStyle/>
          <a:p>
            <a:pPr algn="ctr"/>
            <a:r>
              <a:rPr lang="en-US" sz="2800" dirty="0">
                <a:latin typeface="Times New Roman" pitchFamily="18" charset="0"/>
                <a:ea typeface="Arimo"/>
                <a:cs typeface="Times New Roman" pitchFamily="18" charset="0"/>
                <a:sym typeface="Arimo"/>
              </a:rPr>
              <a:t>PAPER 12:</a:t>
            </a:r>
            <a:br>
              <a:rPr lang="en-US" sz="1800" dirty="0">
                <a:latin typeface="Times New Roman" pitchFamily="18" charset="0"/>
                <a:ea typeface="Arimo"/>
                <a:cs typeface="Times New Roman" pitchFamily="18" charset="0"/>
                <a:sym typeface="Arimo"/>
              </a:rPr>
            </a:br>
            <a:r>
              <a:rPr lang="en-US" sz="1800" dirty="0">
                <a:latin typeface="Times New Roman" pitchFamily="18" charset="0"/>
                <a:ea typeface="Arimo"/>
                <a:cs typeface="Times New Roman" pitchFamily="18" charset="0"/>
                <a:sym typeface="Arimo"/>
              </a:rPr>
              <a:t>Mobile CMOS Image Sensor Test System through Image Processing Technique </a:t>
            </a:r>
            <a:endParaRPr sz="2400">
              <a:latin typeface="Times New Roman" pitchFamily="18" charset="0"/>
              <a:ea typeface="Arimo"/>
              <a:cs typeface="Times New Roman" pitchFamily="18" charset="0"/>
              <a:sym typeface="Arimo"/>
            </a:endParaRPr>
          </a:p>
        </p:txBody>
      </p:sp>
      <p:graphicFrame>
        <p:nvGraphicFramePr>
          <p:cNvPr id="293" name="Google Shape;293;p36"/>
          <p:cNvGraphicFramePr/>
          <p:nvPr/>
        </p:nvGraphicFramePr>
        <p:xfrm>
          <a:off x="391890" y="1509805"/>
          <a:ext cx="8153400" cy="4420214"/>
        </p:xfrm>
        <a:graphic>
          <a:graphicData uri="http://schemas.openxmlformats.org/drawingml/2006/table">
            <a:tbl>
              <a:tblPr firstRow="1" bandRow="1">
                <a:noFill/>
                <a:tableStyleId>{A6E863EA-0E82-4DCF-8C39-ABC9814FAFC3}</a:tableStyleId>
              </a:tblPr>
              <a:tblGrid>
                <a:gridCol w="1630675">
                  <a:extLst>
                    <a:ext uri="{9D8B030D-6E8A-4147-A177-3AD203B41FA5}">
                      <a16:colId xmlns:a16="http://schemas.microsoft.com/office/drawing/2014/main" val="20000"/>
                    </a:ext>
                  </a:extLst>
                </a:gridCol>
                <a:gridCol w="134112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1628314">
                <a:tc>
                  <a:txBody>
                    <a:bodyPr/>
                    <a:lstStyle/>
                    <a:p>
                      <a:pPr marL="0" marR="0" lvl="0" indent="0" algn="ctr" rtl="0">
                        <a:spcBef>
                          <a:spcPts val="0"/>
                        </a:spcBef>
                        <a:spcAft>
                          <a:spcPts val="0"/>
                        </a:spcAft>
                        <a:buNone/>
                      </a:pPr>
                      <a:r>
                        <a:rPr lang="en-US" sz="1900" dirty="0"/>
                        <a:t>Publication and Year</a:t>
                      </a:r>
                      <a:endParaRPr sz="1900"/>
                    </a:p>
                  </a:txBody>
                  <a:tcPr marL="91450" marR="91450" marT="45725" marB="45725"/>
                </a:tc>
                <a:tc>
                  <a:txBody>
                    <a:bodyPr/>
                    <a:lstStyle/>
                    <a:p>
                      <a:pPr marL="0" marR="0" lvl="0" indent="0" algn="ctr" rtl="0">
                        <a:spcBef>
                          <a:spcPts val="0"/>
                        </a:spcBef>
                        <a:spcAft>
                          <a:spcPts val="0"/>
                        </a:spcAft>
                        <a:buNone/>
                      </a:pPr>
                      <a:r>
                        <a:rPr lang="en-US" sz="1900"/>
                        <a:t>Author name</a:t>
                      </a:r>
                      <a:endParaRPr sz="1900"/>
                    </a:p>
                  </a:txBody>
                  <a:tcPr marL="91450" marR="91450" marT="45725" marB="45725"/>
                </a:tc>
                <a:tc>
                  <a:txBody>
                    <a:bodyPr/>
                    <a:lstStyle/>
                    <a:p>
                      <a:pPr marL="0" marR="0" lvl="0" indent="0" algn="ctr" rtl="0">
                        <a:spcBef>
                          <a:spcPts val="0"/>
                        </a:spcBef>
                        <a:spcAft>
                          <a:spcPts val="0"/>
                        </a:spcAft>
                        <a:buNone/>
                      </a:pPr>
                      <a:r>
                        <a:rPr lang="en-US" sz="1900"/>
                        <a:t>Approach (Methodology) </a:t>
                      </a:r>
                      <a:endParaRPr sz="1900"/>
                    </a:p>
                  </a:txBody>
                  <a:tcPr marL="91450" marR="91450" marT="45725" marB="45725"/>
                </a:tc>
                <a:tc>
                  <a:txBody>
                    <a:bodyPr/>
                    <a:lstStyle/>
                    <a:p>
                      <a:pPr marL="0" marR="0" lvl="0" indent="0" algn="ctr" rtl="0">
                        <a:spcBef>
                          <a:spcPts val="0"/>
                        </a:spcBef>
                        <a:spcAft>
                          <a:spcPts val="0"/>
                        </a:spcAft>
                        <a:buNone/>
                      </a:pPr>
                      <a:r>
                        <a:rPr lang="en-US" sz="1900" dirty="0"/>
                        <a:t>Advantages</a:t>
                      </a:r>
                      <a:endParaRPr sz="1900"/>
                    </a:p>
                  </a:txBody>
                  <a:tcPr marL="91450" marR="91450" marT="45725" marB="45725"/>
                </a:tc>
                <a:tc>
                  <a:txBody>
                    <a:bodyPr/>
                    <a:lstStyle/>
                    <a:p>
                      <a:pPr marL="0" marR="0" lvl="0" indent="0" algn="ctr" rtl="0">
                        <a:spcBef>
                          <a:spcPts val="0"/>
                        </a:spcBef>
                        <a:spcAft>
                          <a:spcPts val="0"/>
                        </a:spcAft>
                        <a:buNone/>
                      </a:pPr>
                      <a:r>
                        <a:rPr lang="en-US" sz="1900"/>
                        <a:t>Limitations</a:t>
                      </a:r>
                      <a:endParaRPr sz="1900"/>
                    </a:p>
                  </a:txBody>
                  <a:tcPr marL="91450" marR="91450" marT="45725" marB="45725"/>
                </a:tc>
                <a:extLst>
                  <a:ext uri="{0D108BD9-81ED-4DB2-BD59-A6C34878D82A}">
                    <a16:rowId xmlns:a16="http://schemas.microsoft.com/office/drawing/2014/main" val="10000"/>
                  </a:ext>
                </a:extLst>
              </a:tr>
              <a:tr h="2791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chemeClr val="dk1"/>
                          </a:solidFill>
                          <a:latin typeface="Arial"/>
                          <a:ea typeface="Arial"/>
                          <a:cs typeface="Arial"/>
                          <a:sym typeface="Arial"/>
                        </a:rPr>
                        <a:t>International Journal of Trend in Scientific Research and Development (IJTSRD), 2019</a:t>
                      </a:r>
                      <a:endParaRPr lang="en-US" sz="1600" b="0" dirty="0"/>
                    </a:p>
                    <a:p>
                      <a:pPr marL="0" marR="0" lvl="0" indent="0" algn="l" rtl="0">
                        <a:spcBef>
                          <a:spcPts val="0"/>
                        </a:spcBef>
                        <a:spcAft>
                          <a:spcPts val="0"/>
                        </a:spcAft>
                        <a:buNone/>
                      </a:pPr>
                      <a:endParaRPr sz="1600"/>
                    </a:p>
                  </a:txBody>
                  <a:tcPr marL="91450" marR="91450" marT="45725" marB="45725"/>
                </a:tc>
                <a:tc>
                  <a:txBody>
                    <a:bodyPr/>
                    <a:lstStyle/>
                    <a:p>
                      <a:pPr marL="0" marR="0" lvl="0" indent="0" algn="l" rtl="0">
                        <a:spcBef>
                          <a:spcPts val="0"/>
                        </a:spcBef>
                        <a:spcAft>
                          <a:spcPts val="0"/>
                        </a:spcAft>
                        <a:buNone/>
                      </a:pPr>
                      <a:r>
                        <a:rPr lang="en-IN" sz="1600" b="0" i="0" u="none" strike="noStrike" cap="none" baseline="0" dirty="0">
                          <a:solidFill>
                            <a:schemeClr val="dk1"/>
                          </a:solidFill>
                          <a:latin typeface="Arial"/>
                          <a:ea typeface="Arial"/>
                          <a:cs typeface="Arial"/>
                          <a:sym typeface="Arial"/>
                        </a:rPr>
                        <a:t>Rajesh Kumar,</a:t>
                      </a:r>
                    </a:p>
                    <a:p>
                      <a:pPr marL="0" marR="0" lvl="0" indent="0" algn="l" rtl="0">
                        <a:spcBef>
                          <a:spcPts val="0"/>
                        </a:spcBef>
                        <a:spcAft>
                          <a:spcPts val="0"/>
                        </a:spcAft>
                        <a:buNone/>
                      </a:pPr>
                      <a:endParaRPr lang="en-IN" sz="1600" b="0" i="0" u="none" strike="noStrike" cap="none" baseline="0" dirty="0">
                        <a:solidFill>
                          <a:schemeClr val="dk1"/>
                        </a:solidFill>
                        <a:latin typeface="Arial"/>
                        <a:ea typeface="Arial"/>
                        <a:cs typeface="Arial"/>
                        <a:sym typeface="Arial"/>
                      </a:endParaRPr>
                    </a:p>
                    <a:p>
                      <a:pPr marL="0" marR="0" lvl="0" indent="0" algn="l" rtl="0">
                        <a:spcBef>
                          <a:spcPts val="0"/>
                        </a:spcBef>
                        <a:spcAft>
                          <a:spcPts val="0"/>
                        </a:spcAft>
                        <a:buNone/>
                      </a:pPr>
                      <a:r>
                        <a:rPr lang="en-IN" sz="1600" b="0" i="0" u="none" strike="noStrike" cap="none" baseline="0" dirty="0">
                          <a:solidFill>
                            <a:schemeClr val="dk1"/>
                          </a:solidFill>
                          <a:latin typeface="Arial"/>
                          <a:ea typeface="Arial"/>
                          <a:cs typeface="Arial"/>
                          <a:sym typeface="Arial"/>
                        </a:rPr>
                        <a:t> </a:t>
                      </a:r>
                      <a:r>
                        <a:rPr lang="en-IN" sz="1600" b="0" i="0" u="none" strike="noStrike" cap="none" baseline="0" dirty="0" err="1">
                          <a:solidFill>
                            <a:schemeClr val="dk1"/>
                          </a:solidFill>
                          <a:latin typeface="Arial"/>
                          <a:ea typeface="Arial"/>
                          <a:cs typeface="Arial"/>
                          <a:sym typeface="Arial"/>
                        </a:rPr>
                        <a:t>Gargi</a:t>
                      </a:r>
                      <a:r>
                        <a:rPr lang="en-IN" sz="1600" b="0" i="0" u="none" strike="noStrike" cap="none" baseline="0" dirty="0">
                          <a:solidFill>
                            <a:schemeClr val="dk1"/>
                          </a:solidFill>
                          <a:latin typeface="Arial"/>
                          <a:ea typeface="Arial"/>
                          <a:cs typeface="Arial"/>
                          <a:sym typeface="Arial"/>
                        </a:rPr>
                        <a:t> </a:t>
                      </a:r>
                      <a:r>
                        <a:rPr lang="en-IN" sz="1600" b="0" i="0" u="none" strike="noStrike" cap="none" baseline="0" dirty="0" err="1">
                          <a:solidFill>
                            <a:schemeClr val="dk1"/>
                          </a:solidFill>
                          <a:latin typeface="Arial"/>
                          <a:ea typeface="Arial"/>
                          <a:cs typeface="Arial"/>
                          <a:sym typeface="Arial"/>
                        </a:rPr>
                        <a:t>Kalia</a:t>
                      </a:r>
                      <a:endParaRPr lang="en-IN" sz="1600" b="0" dirty="0"/>
                    </a:p>
                    <a:p>
                      <a:pPr marL="0" marR="0" lvl="0" indent="0" algn="l" rtl="0">
                        <a:spcBef>
                          <a:spcPts val="0"/>
                        </a:spcBef>
                        <a:spcAft>
                          <a:spcPts val="0"/>
                        </a:spcAft>
                        <a:buNone/>
                      </a:pPr>
                      <a:endParaRPr sz="16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CMOS (Complementary metal oxide semiconductor)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sensor.</a:t>
                      </a:r>
                    </a:p>
                    <a:p>
                      <a:pPr marL="0" marR="0" lvl="0" indent="0" algn="l" rtl="0">
                        <a:spcBef>
                          <a:spcPts val="0"/>
                        </a:spcBef>
                        <a:spcAft>
                          <a:spcPts val="0"/>
                        </a:spcAft>
                        <a:buNone/>
                      </a:pPr>
                      <a:endParaRPr sz="16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chemeClr val="dk1"/>
                          </a:solidFill>
                          <a:latin typeface="Arial"/>
                          <a:ea typeface="Arial"/>
                          <a:cs typeface="Arial"/>
                          <a:sym typeface="Arial"/>
                        </a:rPr>
                        <a:t>CMOS have their own amplifier, data transfer rate is fast.</a:t>
                      </a:r>
                      <a:endParaRPr lang="en-US" sz="1600" dirty="0"/>
                    </a:p>
                    <a:p>
                      <a:pPr marL="0" marR="0" lvl="0" indent="0" algn="l" rtl="0">
                        <a:spcBef>
                          <a:spcPts val="0"/>
                        </a:spcBef>
                        <a:spcAft>
                          <a:spcPts val="0"/>
                        </a:spcAft>
                        <a:buNone/>
                      </a:pPr>
                      <a:endParaRPr sz="1600"/>
                    </a:p>
                  </a:txBody>
                  <a:tcPr marL="91450" marR="91450" marT="45725" marB="45725"/>
                </a:tc>
                <a:tc>
                  <a:txBody>
                    <a:bodyPr/>
                    <a:lstStyle/>
                    <a:p>
                      <a:r>
                        <a:rPr lang="en-US" sz="1600" b="0" i="0" u="none" strike="noStrike" cap="none" baseline="0" dirty="0">
                          <a:solidFill>
                            <a:schemeClr val="dk1"/>
                          </a:solidFill>
                          <a:latin typeface="Arial"/>
                          <a:ea typeface="Arial"/>
                          <a:cs typeface="Arial"/>
                          <a:sym typeface="Arial"/>
                        </a:rPr>
                        <a:t> there is a limit on the</a:t>
                      </a:r>
                    </a:p>
                    <a:p>
                      <a:r>
                        <a:rPr lang="en-US" sz="1600" b="0" i="0" u="none" strike="noStrike" cap="none" baseline="0" dirty="0">
                          <a:solidFill>
                            <a:schemeClr val="dk1"/>
                          </a:solidFill>
                          <a:latin typeface="Arial"/>
                          <a:ea typeface="Arial"/>
                          <a:cs typeface="Arial"/>
                          <a:sym typeface="Arial"/>
                        </a:rPr>
                        <a:t>minimum pixel size because of the greater sensitivity</a:t>
                      </a:r>
                      <a:endParaRPr lang="en-US" sz="1600" dirty="0"/>
                    </a:p>
                    <a:p>
                      <a:pPr marL="0" marR="0" lvl="0" indent="0" algn="l" rtl="0">
                        <a:spcBef>
                          <a:spcPts val="0"/>
                        </a:spcBef>
                        <a:spcAft>
                          <a:spcPts val="0"/>
                        </a:spcAft>
                        <a:buNone/>
                      </a:pPr>
                      <a:endParaRPr sz="1600"/>
                    </a:p>
                  </a:txBody>
                  <a:tcPr marL="91450" marR="91450" marT="45725" marB="45725"/>
                </a:tc>
                <a:extLst>
                  <a:ext uri="{0D108BD9-81ED-4DB2-BD59-A6C34878D82A}">
                    <a16:rowId xmlns:a16="http://schemas.microsoft.com/office/drawing/2014/main" val="10001"/>
                  </a:ext>
                </a:extLst>
              </a:tr>
            </a:tbl>
          </a:graphicData>
        </a:graphic>
      </p:graphicFrame>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79776" y="237068"/>
            <a:ext cx="7603067" cy="869244"/>
          </a:xfrm>
        </p:spPr>
        <p:txBody>
          <a:bodyPr/>
          <a:lstStyle/>
          <a:p>
            <a:pPr algn="ctr"/>
            <a:br>
              <a:rPr lang="en-US" dirty="0"/>
            </a:br>
            <a:br>
              <a:rPr lang="en-US" dirty="0"/>
            </a:br>
            <a:br>
              <a:rPr lang="en-US" dirty="0"/>
            </a:br>
            <a:br>
              <a:rPr lang="en-US" dirty="0"/>
            </a:br>
            <a:r>
              <a:rPr lang="en-US" dirty="0"/>
              <a:t>Grant Chart</a:t>
            </a:r>
          </a:p>
        </p:txBody>
      </p:sp>
      <p:pic>
        <p:nvPicPr>
          <p:cNvPr id="4" name="Picture 3" descr="Grant.PNG"/>
          <p:cNvPicPr>
            <a:picLocks noChangeAspect="1"/>
          </p:cNvPicPr>
          <p:nvPr/>
        </p:nvPicPr>
        <p:blipFill>
          <a:blip r:embed="rId2"/>
          <a:srcRect t="7870" b="7734"/>
          <a:stretch>
            <a:fillRect/>
          </a:stretch>
        </p:blipFill>
        <p:spPr>
          <a:xfrm>
            <a:off x="275770" y="1451433"/>
            <a:ext cx="8550634" cy="4513938"/>
          </a:xfrm>
          <a:prstGeom prst="rect">
            <a:avLst/>
          </a:prstGeom>
        </p:spPr>
      </p:pic>
      <p:sp>
        <p:nvSpPr>
          <p:cNvPr id="6" name="Date Placeholder 5"/>
          <p:cNvSpPr>
            <a:spLocks noGrp="1"/>
          </p:cNvSpPr>
          <p:nvPr>
            <p:ph type="dt" idx="10"/>
          </p:nvPr>
        </p:nvSpPr>
        <p:spPr/>
        <p:txBody>
          <a:bodyPr/>
          <a:lstStyle/>
          <a:p>
            <a:r>
              <a:rPr lang="en-US" dirty="0"/>
              <a:t>15-April-2020</a:t>
            </a:r>
          </a:p>
        </p:txBody>
      </p:sp>
      <p:sp>
        <p:nvSpPr>
          <p:cNvPr id="7" name="Footer Placeholder 6"/>
          <p:cNvSpPr>
            <a:spLocks noGrp="1"/>
          </p:cNvSpPr>
          <p:nvPr>
            <p:ph type="ftr" idx="11"/>
          </p:nvPr>
        </p:nvSpPr>
        <p:spPr/>
        <p:txBody>
          <a:bodyPr/>
          <a:lstStyle/>
          <a:p>
            <a:r>
              <a:rPr lang="en-US"/>
              <a:t>Blind-Face</a:t>
            </a:r>
          </a:p>
        </p:txBody>
      </p:sp>
      <p:sp>
        <p:nvSpPr>
          <p:cNvPr id="9"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76" y="237068"/>
            <a:ext cx="7603067" cy="869244"/>
          </a:xfrm>
        </p:spPr>
        <p:txBody>
          <a:bodyPr/>
          <a:lstStyle/>
          <a:p>
            <a:pPr algn="ctr"/>
            <a:br>
              <a:rPr lang="en-US" dirty="0"/>
            </a:br>
            <a:br>
              <a:rPr lang="en-US" dirty="0"/>
            </a:br>
            <a:br>
              <a:rPr lang="en-US" dirty="0"/>
            </a:br>
            <a:br>
              <a:rPr lang="en-US" dirty="0"/>
            </a:br>
            <a:r>
              <a:rPr lang="en-US" dirty="0"/>
              <a:t>Methodology</a:t>
            </a:r>
          </a:p>
        </p:txBody>
      </p:sp>
      <p:sp>
        <p:nvSpPr>
          <p:cNvPr id="3" name="Text Placeholder 2"/>
          <p:cNvSpPr>
            <a:spLocks noGrp="1"/>
          </p:cNvSpPr>
          <p:nvPr>
            <p:ph type="body" idx="1"/>
          </p:nvPr>
        </p:nvSpPr>
        <p:spPr>
          <a:xfrm>
            <a:off x="536222" y="1255888"/>
            <a:ext cx="7620000" cy="4761090"/>
          </a:xfrm>
        </p:spPr>
        <p:txBody>
          <a:bodyPr/>
          <a:lstStyle/>
          <a:p>
            <a:pPr algn="just">
              <a:buFont typeface="Wingdings" pitchFamily="2" charset="2"/>
              <a:buChar char="v"/>
            </a:pPr>
            <a:r>
              <a:rPr lang="en-US" b="0" dirty="0">
                <a:latin typeface="Times New Roman" pitchFamily="18" charset="0"/>
                <a:cs typeface="Times New Roman" pitchFamily="18" charset="0"/>
              </a:rPr>
              <a:t>Here we can describe  methods that will use in Project:</a:t>
            </a:r>
          </a:p>
          <a:p>
            <a:pPr algn="just"/>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Haar</a:t>
            </a:r>
            <a:r>
              <a:rPr lang="en-US" b="0" dirty="0">
                <a:latin typeface="Times New Roman" pitchFamily="18" charset="0"/>
                <a:cs typeface="Times New Roman" pitchFamily="18" charset="0"/>
              </a:rPr>
              <a:t> Cascade Classifier:</a:t>
            </a:r>
          </a:p>
          <a:p>
            <a:pPr algn="just">
              <a:buFont typeface="Arial" pitchFamily="34" charset="0"/>
              <a:buChar char="•"/>
            </a:pPr>
            <a:r>
              <a:rPr lang="en-US" sz="1800" b="0" dirty="0" err="1">
                <a:latin typeface="Times New Roman" pitchFamily="18" charset="0"/>
                <a:cs typeface="Times New Roman" pitchFamily="18" charset="0"/>
              </a:rPr>
              <a:t>Haar</a:t>
            </a:r>
            <a:r>
              <a:rPr lang="en-US" sz="1800" b="0" dirty="0">
                <a:latin typeface="Times New Roman" pitchFamily="18" charset="0"/>
                <a:cs typeface="Times New Roman" pitchFamily="18" charset="0"/>
              </a:rPr>
              <a:t> Cascade classifier is based on the </a:t>
            </a:r>
            <a:r>
              <a:rPr lang="en-US" sz="1800" b="0" dirty="0" err="1">
                <a:latin typeface="Times New Roman" pitchFamily="18" charset="0"/>
                <a:cs typeface="Times New Roman" pitchFamily="18" charset="0"/>
              </a:rPr>
              <a:t>Haar</a:t>
            </a:r>
            <a:r>
              <a:rPr lang="en-US" sz="1800" b="0" dirty="0">
                <a:latin typeface="Times New Roman" pitchFamily="18" charset="0"/>
                <a:cs typeface="Times New Roman" pitchFamily="18" charset="0"/>
              </a:rPr>
              <a:t> Wavelet technique to </a:t>
            </a:r>
            <a:r>
              <a:rPr lang="en-US" sz="1800" b="0" dirty="0" err="1">
                <a:latin typeface="Times New Roman" pitchFamily="18" charset="0"/>
                <a:cs typeface="Times New Roman" pitchFamily="18" charset="0"/>
              </a:rPr>
              <a:t>analyse</a:t>
            </a:r>
            <a:r>
              <a:rPr lang="en-US" sz="1800" b="0" dirty="0">
                <a:latin typeface="Times New Roman" pitchFamily="18" charset="0"/>
                <a:cs typeface="Times New Roman" pitchFamily="18" charset="0"/>
              </a:rPr>
              <a:t> pixels in the image into squares by function training a classifier which identifies a face.</a:t>
            </a:r>
          </a:p>
          <a:p>
            <a:pPr algn="just">
              <a:buFont typeface="Arial" pitchFamily="34" charset="0"/>
              <a:buChar char="•"/>
            </a:pPr>
            <a:r>
              <a:rPr lang="en-US" sz="1800" b="0" dirty="0">
                <a:latin typeface="Times New Roman" pitchFamily="18" charset="0"/>
                <a:cs typeface="Times New Roman" pitchFamily="18" charset="0"/>
              </a:rPr>
              <a:t>Using this We can find Face Detection and Finding some Expression like Smile, Angry, etc.</a:t>
            </a:r>
          </a:p>
          <a:p>
            <a:pPr algn="just"/>
            <a:endParaRPr lang="en-US" sz="1800" b="0" dirty="0">
              <a:latin typeface="Times New Roman" pitchFamily="18" charset="0"/>
              <a:cs typeface="Times New Roman" pitchFamily="18" charset="0"/>
            </a:endParaRPr>
          </a:p>
          <a:p>
            <a:pPr algn="just"/>
            <a:r>
              <a:rPr lang="en-US" sz="1800" b="0" dirty="0">
                <a:latin typeface="Times New Roman" pitchFamily="18" charset="0"/>
                <a:cs typeface="Times New Roman" pitchFamily="18" charset="0"/>
              </a:rPr>
              <a:t>LBPH Classifier:</a:t>
            </a:r>
          </a:p>
          <a:p>
            <a:pPr algn="just">
              <a:buFont typeface="Arial" pitchFamily="34" charset="0"/>
              <a:buChar char="•"/>
            </a:pPr>
            <a:r>
              <a:rPr lang="en-US" sz="1800" b="0" dirty="0">
                <a:latin typeface="Times New Roman" pitchFamily="18" charset="0"/>
                <a:cs typeface="Times New Roman" pitchFamily="18" charset="0"/>
              </a:rPr>
              <a:t>Local Binary Pattern Histogram(LBPH) is a simple yet very efficient texture operator which labels the pixels of an image by </a:t>
            </a:r>
            <a:r>
              <a:rPr lang="en-US" sz="1800" b="0" dirty="0" err="1">
                <a:latin typeface="Times New Roman" pitchFamily="18" charset="0"/>
                <a:cs typeface="Times New Roman" pitchFamily="18" charset="0"/>
              </a:rPr>
              <a:t>thresholding</a:t>
            </a:r>
            <a:r>
              <a:rPr lang="en-US" sz="1800" b="0" dirty="0">
                <a:latin typeface="Times New Roman" pitchFamily="18" charset="0"/>
                <a:cs typeface="Times New Roman" pitchFamily="18" charset="0"/>
              </a:rPr>
              <a:t> the neighborhood of each pixel and considers the result as a binary number.</a:t>
            </a:r>
          </a:p>
          <a:p>
            <a:pPr algn="just">
              <a:buFont typeface="Arial" pitchFamily="34" charset="0"/>
              <a:buChar char="•"/>
            </a:pPr>
            <a:r>
              <a:rPr lang="en-US" sz="1800" b="0" dirty="0">
                <a:latin typeface="Times New Roman" pitchFamily="18" charset="0"/>
                <a:cs typeface="Times New Roman" pitchFamily="18" charset="0"/>
              </a:rPr>
              <a:t>Using this we can find Face recognition of a person.</a:t>
            </a:r>
          </a:p>
          <a:p>
            <a:pPr algn="just"/>
            <a:r>
              <a:rPr lang="en-US" sz="1800" b="0" dirty="0">
                <a:latin typeface="Times New Roman" pitchFamily="18" charset="0"/>
                <a:cs typeface="Times New Roman" pitchFamily="18" charset="0"/>
              </a:rPr>
              <a:t>     </a:t>
            </a:r>
            <a:endParaRPr lang="en-US" sz="1800" b="0" dirty="0"/>
          </a:p>
        </p:txBody>
      </p:sp>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51800" cy="596582"/>
          </a:xfrm>
        </p:spPr>
        <p:txBody>
          <a:bodyPr/>
          <a:lstStyle/>
          <a:p>
            <a:r>
              <a:rPr lang="en-US" b="1" dirty="0">
                <a:latin typeface="Times New Roman"/>
                <a:ea typeface="Times New Roman"/>
                <a:cs typeface="Times New Roman"/>
                <a:sym typeface="Times New Roman"/>
              </a:rPr>
              <a:t>Existing Workflow</a:t>
            </a:r>
            <a:r>
              <a:rPr lang="en-US" b="1" dirty="0"/>
              <a:t> </a:t>
            </a:r>
          </a:p>
        </p:txBody>
      </p:sp>
      <p:pic>
        <p:nvPicPr>
          <p:cNvPr id="1026" name="Picture 2" descr="C:\Users\Dell\Pictures\Capture.PNG"/>
          <p:cNvPicPr>
            <a:picLocks noChangeAspect="1" noChangeArrowheads="1"/>
          </p:cNvPicPr>
          <p:nvPr/>
        </p:nvPicPr>
        <p:blipFill>
          <a:blip r:embed="rId2"/>
          <a:srcRect/>
          <a:stretch>
            <a:fillRect/>
          </a:stretch>
        </p:blipFill>
        <p:spPr bwMode="auto">
          <a:xfrm>
            <a:off x="2349500" y="1045028"/>
            <a:ext cx="4660900" cy="5500915"/>
          </a:xfrm>
          <a:prstGeom prst="rect">
            <a:avLst/>
          </a:prstGeom>
          <a:noFill/>
        </p:spPr>
      </p:pic>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596582"/>
          </a:xfrm>
        </p:spPr>
        <p:txBody>
          <a:bodyPr/>
          <a:lstStyle/>
          <a:p>
            <a:r>
              <a:rPr lang="en-US" b="1" dirty="0">
                <a:latin typeface="Times New Roman"/>
                <a:ea typeface="Times New Roman"/>
                <a:cs typeface="Times New Roman"/>
                <a:sym typeface="Times New Roman"/>
              </a:rPr>
              <a:t>Proposed Workflow</a:t>
            </a:r>
            <a:endParaRPr lang="en-US" b="1" dirty="0"/>
          </a:p>
        </p:txBody>
      </p:sp>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27</a:t>
            </a:fld>
            <a:endParaRPr/>
          </a:p>
        </p:txBody>
      </p:sp>
      <p:pic>
        <p:nvPicPr>
          <p:cNvPr id="1026" name="Picture 2"/>
          <p:cNvPicPr>
            <a:picLocks noChangeAspect="1" noChangeArrowheads="1"/>
          </p:cNvPicPr>
          <p:nvPr/>
        </p:nvPicPr>
        <p:blipFill>
          <a:blip r:embed="rId2"/>
          <a:srcRect/>
          <a:stretch>
            <a:fillRect/>
          </a:stretch>
        </p:blipFill>
        <p:spPr bwMode="auto">
          <a:xfrm>
            <a:off x="0" y="995363"/>
            <a:ext cx="8940800" cy="530383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59543"/>
            <a:ext cx="8062686" cy="4845957"/>
          </a:xfrm>
        </p:spPr>
        <p:txBody>
          <a:bodyPr/>
          <a:lstStyle/>
          <a:p>
            <a:pPr algn="just">
              <a:buFont typeface="Arial" pitchFamily="34" charset="0"/>
              <a:buChar char="•"/>
            </a:pPr>
            <a:r>
              <a:rPr lang="en-US" b="0" dirty="0">
                <a:latin typeface="Times New Roman" pitchFamily="18" charset="0"/>
                <a:cs typeface="Times New Roman" pitchFamily="18" charset="0"/>
              </a:rPr>
              <a:t>After doing study on various technology ,we have tried to implement a system using PI Camera, Raspberry PI , </a:t>
            </a:r>
            <a:r>
              <a:rPr lang="en-US" b="0" dirty="0" err="1">
                <a:latin typeface="Times New Roman" pitchFamily="18" charset="0"/>
                <a:cs typeface="Times New Roman" pitchFamily="18" charset="0"/>
              </a:rPr>
              <a:t>Haar</a:t>
            </a:r>
            <a:r>
              <a:rPr lang="en-US" b="0" dirty="0">
                <a:latin typeface="Times New Roman" pitchFamily="18" charset="0"/>
                <a:cs typeface="Times New Roman" pitchFamily="18" charset="0"/>
              </a:rPr>
              <a:t> cascades feature extraction, LBP classifier, Bluetooth/Headphone.</a:t>
            </a:r>
          </a:p>
          <a:p>
            <a:pPr algn="just">
              <a:buFont typeface="Arial" pitchFamily="34" charset="0"/>
              <a:buChar char="•"/>
            </a:pPr>
            <a:r>
              <a:rPr lang="en-US" b="0" dirty="0">
                <a:latin typeface="Times New Roman" pitchFamily="18" charset="0"/>
                <a:cs typeface="Times New Roman" pitchFamily="18" charset="0"/>
              </a:rPr>
              <a:t>The PI Camera Used For Capture Images and using Real-Time We can find  Face Expression using </a:t>
            </a:r>
            <a:r>
              <a:rPr lang="en-US" b="0" dirty="0" err="1">
                <a:latin typeface="Times New Roman" pitchFamily="18" charset="0"/>
                <a:cs typeface="Times New Roman" pitchFamily="18" charset="0"/>
              </a:rPr>
              <a:t>Haar</a:t>
            </a:r>
            <a:r>
              <a:rPr lang="en-US" b="0" dirty="0">
                <a:latin typeface="Times New Roman" pitchFamily="18" charset="0"/>
                <a:cs typeface="Times New Roman" pitchFamily="18" charset="0"/>
              </a:rPr>
              <a:t> cascades Classifier.</a:t>
            </a:r>
          </a:p>
          <a:p>
            <a:pPr algn="just">
              <a:buFont typeface="Arial" pitchFamily="34" charset="0"/>
              <a:buChar char="•"/>
            </a:pPr>
            <a:r>
              <a:rPr lang="en-US" b="0" dirty="0">
                <a:latin typeface="Times New Roman" pitchFamily="18" charset="0"/>
                <a:cs typeface="Times New Roman" pitchFamily="18" charset="0"/>
              </a:rPr>
              <a:t>after image is taken from Pi Camera or Start Video Stream Using OPENCV.</a:t>
            </a:r>
          </a:p>
          <a:p>
            <a:pPr algn="just">
              <a:buFont typeface="Arial" pitchFamily="34" charset="0"/>
              <a:buChar char="•"/>
            </a:pPr>
            <a:r>
              <a:rPr lang="en-US" b="0" dirty="0">
                <a:latin typeface="Times New Roman" pitchFamily="18" charset="0"/>
                <a:cs typeface="Times New Roman" pitchFamily="18" charset="0"/>
              </a:rPr>
              <a:t>The Face detection is applied that will predict the face or object. If it is face, then after going for first Face Recognition using LBP Classifier and After find face expression using </a:t>
            </a:r>
            <a:r>
              <a:rPr lang="en-US" b="0" dirty="0" err="1">
                <a:latin typeface="Times New Roman" pitchFamily="18" charset="0"/>
                <a:cs typeface="Times New Roman" pitchFamily="18" charset="0"/>
              </a:rPr>
              <a:t>Haar</a:t>
            </a:r>
            <a:r>
              <a:rPr lang="en-US" b="0" dirty="0">
                <a:latin typeface="Times New Roman" pitchFamily="18" charset="0"/>
                <a:cs typeface="Times New Roman" pitchFamily="18" charset="0"/>
              </a:rPr>
              <a:t>-cascade classifier method. </a:t>
            </a:r>
          </a:p>
          <a:p>
            <a:pPr algn="just">
              <a:buFont typeface="Arial" pitchFamily="34" charset="0"/>
              <a:buChar char="•"/>
            </a:pPr>
            <a:r>
              <a:rPr lang="en-US" b="0" dirty="0">
                <a:latin typeface="Times New Roman" pitchFamily="18" charset="0"/>
                <a:cs typeface="Times New Roman" pitchFamily="18" charset="0"/>
              </a:rPr>
              <a:t>if Person name and expression identify in text ,convert text to audio using python library.</a:t>
            </a:r>
          </a:p>
          <a:p>
            <a:pPr algn="just">
              <a:buFont typeface="Arial" pitchFamily="34" charset="0"/>
              <a:buChar char="•"/>
            </a:pPr>
            <a:r>
              <a:rPr lang="en-US" b="0" dirty="0">
                <a:latin typeface="Times New Roman" pitchFamily="18" charset="0"/>
                <a:cs typeface="Times New Roman" pitchFamily="18" charset="0"/>
              </a:rPr>
              <a:t>Now Audio can be audible by Using Headphones.</a:t>
            </a:r>
          </a:p>
          <a:p>
            <a:pPr marL="457200" lvl="1" indent="-228600"/>
            <a:endParaRPr lang="en-US" dirty="0"/>
          </a:p>
          <a:p>
            <a:pPr lvl="1">
              <a:buFont typeface="Arial" pitchFamily="34" charset="0"/>
              <a:buChar char="•"/>
            </a:pPr>
            <a:endParaRPr lang="en-US" dirty="0"/>
          </a:p>
          <a:p>
            <a:pPr lvl="1">
              <a:buFont typeface="Arial" pitchFamily="34" charset="0"/>
              <a:buChar char="•"/>
            </a:pPr>
            <a:endParaRPr lang="en-US" b="0" dirty="0"/>
          </a:p>
        </p:txBody>
      </p:sp>
      <p:sp>
        <p:nvSpPr>
          <p:cNvPr id="5"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dirty="0"/>
              <a:t>Blind-Face</a:t>
            </a:r>
            <a:endParaRPr dirty="0"/>
          </a:p>
        </p:txBody>
      </p:sp>
      <p:sp>
        <p:nvSpPr>
          <p:cNvPr id="8"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28</a:t>
            </a:fld>
            <a:endParaRPr/>
          </a:p>
        </p:txBody>
      </p:sp>
      <p:sp>
        <p:nvSpPr>
          <p:cNvPr id="9" name="TextBox 8"/>
          <p:cNvSpPr txBox="1"/>
          <p:nvPr/>
        </p:nvSpPr>
        <p:spPr>
          <a:xfrm>
            <a:off x="275773" y="261263"/>
            <a:ext cx="8447314" cy="523220"/>
          </a:xfrm>
          <a:prstGeom prst="rect">
            <a:avLst/>
          </a:prstGeom>
          <a:noFill/>
        </p:spPr>
        <p:txBody>
          <a:bodyPr wrap="square" rtlCol="0">
            <a:spAutoFit/>
          </a:bodyPr>
          <a:lstStyle/>
          <a:p>
            <a:r>
              <a:rPr lang="en-US" sz="2800" b="1" dirty="0">
                <a:solidFill>
                  <a:srgbClr val="FF0000"/>
                </a:solidFill>
              </a:rPr>
              <a:t>Continue…</a:t>
            </a:r>
            <a:endParaRPr lang="en-US" b="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Text Placeholder 2"/>
          <p:cNvSpPr>
            <a:spLocks noGrp="1"/>
          </p:cNvSpPr>
          <p:nvPr>
            <p:ph type="body" idx="1"/>
          </p:nvPr>
        </p:nvSpPr>
        <p:spPr/>
        <p:txBody>
          <a:bodyPr/>
          <a:lstStyle/>
          <a:p>
            <a:r>
              <a:rPr lang="en-US" dirty="0"/>
              <a:t>Hardware Require:</a:t>
            </a:r>
          </a:p>
          <a:p>
            <a:endParaRPr lang="en-US" b="0" dirty="0"/>
          </a:p>
        </p:txBody>
      </p:sp>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29</a:t>
            </a:fld>
            <a:endParaRPr lang="en-US"/>
          </a:p>
        </p:txBody>
      </p:sp>
      <p:pic>
        <p:nvPicPr>
          <p:cNvPr id="2050" name="Picture 2"/>
          <p:cNvPicPr>
            <a:picLocks noChangeAspect="1" noChangeArrowheads="1"/>
          </p:cNvPicPr>
          <p:nvPr/>
        </p:nvPicPr>
        <p:blipFill>
          <a:blip r:embed="rId2"/>
          <a:srcRect l="2353" t="9091" r="3529" b="11448"/>
          <a:stretch>
            <a:fillRect/>
          </a:stretch>
        </p:blipFill>
        <p:spPr bwMode="auto">
          <a:xfrm>
            <a:off x="1988457" y="2409377"/>
            <a:ext cx="4644572" cy="3425371"/>
          </a:xfrm>
          <a:prstGeom prst="rect">
            <a:avLst/>
          </a:prstGeom>
          <a:noFill/>
          <a:ln w="9525">
            <a:noFill/>
            <a:miter lim="800000"/>
            <a:headEnd/>
            <a:tailEnd/>
          </a:ln>
          <a:effectLst/>
        </p:spPr>
      </p:pic>
      <p:sp>
        <p:nvSpPr>
          <p:cNvPr id="8" name="TextBox 7"/>
          <p:cNvSpPr txBox="1"/>
          <p:nvPr/>
        </p:nvSpPr>
        <p:spPr>
          <a:xfrm>
            <a:off x="2859315" y="5646057"/>
            <a:ext cx="2728686" cy="369332"/>
          </a:xfrm>
          <a:prstGeom prst="rect">
            <a:avLst/>
          </a:prstGeom>
          <a:noFill/>
        </p:spPr>
        <p:txBody>
          <a:bodyPr wrap="square" rtlCol="0">
            <a:spAutoFit/>
          </a:bodyPr>
          <a:lstStyle/>
          <a:p>
            <a:r>
              <a:rPr lang="en-US" sz="1800" dirty="0"/>
              <a:t>Fig: Raspberry PI 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457200" y="2438400"/>
            <a:ext cx="7620000" cy="1143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4400"/>
              <a:buFont typeface="Algerian"/>
              <a:buNone/>
            </a:pPr>
            <a:r>
              <a:rPr lang="en-US" sz="4400" b="1">
                <a:latin typeface="Algerian"/>
                <a:ea typeface="Algerian"/>
                <a:cs typeface="Algerian"/>
                <a:sym typeface="Algerian"/>
              </a:rPr>
              <a:t>INTRODUCTION</a:t>
            </a:r>
            <a:endParaRPr/>
          </a:p>
        </p:txBody>
      </p:sp>
      <p:sp>
        <p:nvSpPr>
          <p:cNvPr id="114" name="Google Shape;114;p15"/>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6" name="Google Shape;211;p2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548915"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solidFill>
                  <a:schemeClr val="tx1"/>
                </a:solidFill>
              </a:rPr>
              <a:t>PI CAMERA:</a:t>
            </a:r>
          </a:p>
        </p:txBody>
      </p:sp>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30</a:t>
            </a:fld>
            <a:endParaRPr lang="en-US"/>
          </a:p>
        </p:txBody>
      </p:sp>
      <p:pic>
        <p:nvPicPr>
          <p:cNvPr id="7" name="Picture 6" descr="robu-3.jpg"/>
          <p:cNvPicPr>
            <a:picLocks noChangeAspect="1"/>
          </p:cNvPicPr>
          <p:nvPr/>
        </p:nvPicPr>
        <p:blipFill>
          <a:blip r:embed="rId2"/>
          <a:srcRect l="30317" t="25397" r="32011" b="7725"/>
          <a:stretch>
            <a:fillRect/>
          </a:stretch>
        </p:blipFill>
        <p:spPr>
          <a:xfrm>
            <a:off x="3222171" y="1741714"/>
            <a:ext cx="2583543" cy="45865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br>
              <a:rPr lang="en-US"/>
            </a:br>
            <a:r>
              <a:rPr lang="en-US"/>
              <a:t>Face Detection And Face Recognition:</a:t>
            </a:r>
            <a:br>
              <a:rPr lang="en-US"/>
            </a:br>
            <a:br>
              <a:rPr lang="en-US"/>
            </a:br>
            <a:br>
              <a:rPr lang="en-US"/>
            </a:br>
            <a:br>
              <a:rPr lang="en-US"/>
            </a:br>
            <a:endParaRPr lang="en-US" dirty="0"/>
          </a:p>
        </p:txBody>
      </p:sp>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31</a:t>
            </a:fld>
            <a:endParaRPr lang="en-US"/>
          </a:p>
        </p:txBody>
      </p:sp>
      <p:pic>
        <p:nvPicPr>
          <p:cNvPr id="7" name="Picture 6" descr="Screenshot (12).png"/>
          <p:cNvPicPr>
            <a:picLocks noChangeAspect="1"/>
          </p:cNvPicPr>
          <p:nvPr/>
        </p:nvPicPr>
        <p:blipFill>
          <a:blip r:embed="rId2"/>
          <a:stretch>
            <a:fillRect/>
          </a:stretch>
        </p:blipFill>
        <p:spPr>
          <a:xfrm>
            <a:off x="566056" y="1538514"/>
            <a:ext cx="7968343" cy="4262644"/>
          </a:xfrm>
          <a:prstGeom prst="rect">
            <a:avLst/>
          </a:prstGeom>
        </p:spPr>
      </p:pic>
      <p:sp>
        <p:nvSpPr>
          <p:cNvPr id="8" name="TextBox 7"/>
          <p:cNvSpPr txBox="1"/>
          <p:nvPr/>
        </p:nvSpPr>
        <p:spPr>
          <a:xfrm>
            <a:off x="783771" y="885371"/>
            <a:ext cx="6037943" cy="369332"/>
          </a:xfrm>
          <a:prstGeom prst="rect">
            <a:avLst/>
          </a:prstGeom>
          <a:noFill/>
        </p:spPr>
        <p:txBody>
          <a:bodyPr wrap="square" rtlCol="0">
            <a:spAutoFit/>
          </a:bodyPr>
          <a:lstStyle/>
          <a:p>
            <a:r>
              <a:rPr lang="en-US" sz="1800" b="1" dirty="0"/>
              <a:t>Face Detection And Recognition:</a:t>
            </a:r>
            <a:endParaRPr lang="en-US"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32</a:t>
            </a:fld>
            <a:endParaRPr lang="en-US"/>
          </a:p>
        </p:txBody>
      </p:sp>
      <p:pic>
        <p:nvPicPr>
          <p:cNvPr id="8" name="Picture 7" descr="Screenshot (23).png"/>
          <p:cNvPicPr>
            <a:picLocks noChangeAspect="1"/>
          </p:cNvPicPr>
          <p:nvPr/>
        </p:nvPicPr>
        <p:blipFill>
          <a:blip r:embed="rId2"/>
          <a:stretch>
            <a:fillRect/>
          </a:stretch>
        </p:blipFill>
        <p:spPr>
          <a:xfrm>
            <a:off x="406400" y="1008505"/>
            <a:ext cx="8127999" cy="463755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33</a:t>
            </a:fld>
            <a:endParaRPr lang="en-US"/>
          </a:p>
        </p:txBody>
      </p:sp>
      <p:pic>
        <p:nvPicPr>
          <p:cNvPr id="7" name="Picture 6" descr="Screenshot (44).png"/>
          <p:cNvPicPr>
            <a:picLocks noChangeAspect="1"/>
          </p:cNvPicPr>
          <p:nvPr/>
        </p:nvPicPr>
        <p:blipFill>
          <a:blip r:embed="rId2"/>
          <a:stretch>
            <a:fillRect/>
          </a:stretch>
        </p:blipFill>
        <p:spPr>
          <a:xfrm>
            <a:off x="246742" y="871568"/>
            <a:ext cx="8186057" cy="51409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96370CB-5E03-428F-9B85-0E521502A129}"/>
              </a:ext>
            </a:extLst>
          </p:cNvPr>
          <p:cNvSpPr>
            <a:spLocks noGrp="1"/>
          </p:cNvSpPr>
          <p:nvPr>
            <p:ph type="dt" idx="10"/>
          </p:nvPr>
        </p:nvSpPr>
        <p:spPr/>
        <p:txBody>
          <a:bodyPr/>
          <a:lstStyle/>
          <a:p>
            <a:r>
              <a:rPr lang="en-US" dirty="0"/>
              <a:t>15-April-2020</a:t>
            </a:r>
          </a:p>
        </p:txBody>
      </p:sp>
      <p:sp>
        <p:nvSpPr>
          <p:cNvPr id="5" name="Footer Placeholder 4">
            <a:extLst>
              <a:ext uri="{FF2B5EF4-FFF2-40B4-BE49-F238E27FC236}">
                <a16:creationId xmlns:a16="http://schemas.microsoft.com/office/drawing/2014/main" id="{AECB7A7E-3866-4C79-9E45-2E110D57983A}"/>
              </a:ext>
            </a:extLst>
          </p:cNvPr>
          <p:cNvSpPr>
            <a:spLocks noGrp="1"/>
          </p:cNvSpPr>
          <p:nvPr>
            <p:ph type="ftr" idx="11"/>
          </p:nvPr>
        </p:nvSpPr>
        <p:spPr/>
        <p:txBody>
          <a:bodyPr/>
          <a:lstStyle/>
          <a:p>
            <a:r>
              <a:rPr lang="en-US"/>
              <a:t>Blind-Face</a:t>
            </a:r>
          </a:p>
        </p:txBody>
      </p:sp>
      <p:sp>
        <p:nvSpPr>
          <p:cNvPr id="6" name="Slide Number Placeholder 5">
            <a:extLst>
              <a:ext uri="{FF2B5EF4-FFF2-40B4-BE49-F238E27FC236}">
                <a16:creationId xmlns:a16="http://schemas.microsoft.com/office/drawing/2014/main" id="{7E796486-9CB0-4D61-AAA8-4B05ADF14257}"/>
              </a:ext>
            </a:extLst>
          </p:cNvPr>
          <p:cNvSpPr>
            <a:spLocks noGrp="1"/>
          </p:cNvSpPr>
          <p:nvPr>
            <p:ph type="sldNum" idx="12"/>
          </p:nvPr>
        </p:nvSpPr>
        <p:spPr>
          <a:xfrm>
            <a:off x="8540886" y="6525575"/>
            <a:ext cx="1315721" cy="365125"/>
          </a:xfrm>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34</a:t>
            </a:fld>
            <a:endParaRPr lang="en-US"/>
          </a:p>
        </p:txBody>
      </p:sp>
      <p:pic>
        <p:nvPicPr>
          <p:cNvPr id="2" name="Picture 1">
            <a:extLst>
              <a:ext uri="{FF2B5EF4-FFF2-40B4-BE49-F238E27FC236}">
                <a16:creationId xmlns:a16="http://schemas.microsoft.com/office/drawing/2014/main" id="{EB60CA3B-04C4-41B2-B5CA-BD1ED0F66E5C}"/>
              </a:ext>
            </a:extLst>
          </p:cNvPr>
          <p:cNvPicPr>
            <a:picLocks noChangeAspect="1"/>
          </p:cNvPicPr>
          <p:nvPr/>
        </p:nvPicPr>
        <p:blipFill rotWithShape="1">
          <a:blip r:embed="rId2"/>
          <a:srcRect l="34286" t="5407" r="38857" b="13030"/>
          <a:stretch/>
        </p:blipFill>
        <p:spPr>
          <a:xfrm rot="5400000">
            <a:off x="1751510" y="-652052"/>
            <a:ext cx="5262155" cy="7850777"/>
          </a:xfrm>
          <a:prstGeom prst="rect">
            <a:avLst/>
          </a:prstGeom>
        </p:spPr>
      </p:pic>
    </p:spTree>
    <p:extLst>
      <p:ext uri="{BB962C8B-B14F-4D97-AF65-F5344CB8AC3E}">
        <p14:creationId xmlns:p14="http://schemas.microsoft.com/office/powerpoint/2010/main" val="3014489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609600" y="2286000"/>
            <a:ext cx="7620000" cy="1143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4400"/>
              <a:buFont typeface="Algerian"/>
              <a:buNone/>
            </a:pPr>
            <a:r>
              <a:rPr lang="en-US" sz="4400" b="1" dirty="0">
                <a:latin typeface="Algerian"/>
                <a:ea typeface="Algerian"/>
                <a:cs typeface="Algerian"/>
                <a:sym typeface="Algerian"/>
              </a:rPr>
              <a:t>CONCLUSION</a:t>
            </a:r>
            <a:endParaRPr sz="4400" b="1">
              <a:latin typeface="Algerian"/>
              <a:ea typeface="Algerian"/>
              <a:cs typeface="Algerian"/>
              <a:sym typeface="Algerian"/>
            </a:endParaRPr>
          </a:p>
        </p:txBody>
      </p:sp>
      <p:sp>
        <p:nvSpPr>
          <p:cNvPr id="299" name="Google Shape;299;p37"/>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300" name="Google Shape;300;p37"/>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301" name="Google Shape;301;p37"/>
          <p:cNvSpPr txBox="1">
            <a:spLocks noGrp="1"/>
          </p:cNvSpPr>
          <p:nvPr>
            <p:ph type="sldNum" idx="12"/>
          </p:nvPr>
        </p:nvSpPr>
        <p:spPr>
          <a:xfrm>
            <a:off x="849085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457200" y="152718"/>
            <a:ext cx="8382000" cy="1371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dirty="0">
                <a:latin typeface="Arimo"/>
                <a:ea typeface="Arimo"/>
                <a:cs typeface="Arimo"/>
                <a:sym typeface="Arimo"/>
              </a:rPr>
              <a:t>CONCLUSION</a:t>
            </a:r>
            <a:endParaRPr/>
          </a:p>
        </p:txBody>
      </p:sp>
      <p:sp>
        <p:nvSpPr>
          <p:cNvPr id="308" name="Google Shape;308;p38"/>
          <p:cNvSpPr txBox="1">
            <a:spLocks noGrp="1"/>
          </p:cNvSpPr>
          <p:nvPr>
            <p:ph type="body" idx="1"/>
          </p:nvPr>
        </p:nvSpPr>
        <p:spPr>
          <a:xfrm>
            <a:off x="928914" y="1752600"/>
            <a:ext cx="7148286" cy="4373563"/>
          </a:xfrm>
          <a:prstGeom prst="rect">
            <a:avLst/>
          </a:prstGeom>
          <a:noFill/>
          <a:ln>
            <a:noFill/>
          </a:ln>
        </p:spPr>
        <p:txBody>
          <a:bodyPr spcFirstLastPara="1" wrap="square" lIns="91425" tIns="45700" rIns="91425" bIns="45700" anchor="t" anchorCtr="0">
            <a:noAutofit/>
          </a:bodyPr>
          <a:lstStyle/>
          <a:p>
            <a:pPr indent="-387350" algn="just">
              <a:spcBef>
                <a:spcPts val="0"/>
              </a:spcBef>
              <a:buSzPts val="2500"/>
            </a:pPr>
            <a:endParaRPr lang="en-US" sz="1800" b="0" dirty="0"/>
          </a:p>
          <a:p>
            <a:pPr indent="-387350" algn="just">
              <a:spcBef>
                <a:spcPts val="0"/>
              </a:spcBef>
              <a:buSzPts val="2500"/>
            </a:pPr>
            <a:r>
              <a:rPr lang="en-US" sz="1800" b="0" dirty="0"/>
              <a:t>    </a:t>
            </a:r>
            <a:r>
              <a:rPr lang="en-US" b="0" dirty="0"/>
              <a:t>   Hence, We are concluded that “Blind-Face” Assistance will be Helping system for a blind person in digital world. Now a day, Image Processing is very famous technology, which help for extracting information from image. Blind person’s life can be more flexible and relaxed with image processing acting as medium and blind person can identify person expression and get communication in easy way. They also avoid obstacles using this device. so that they can't get injured by this type of obstacles in a way. So using this app our motive is to help the blind person using device.</a:t>
            </a:r>
          </a:p>
          <a:p>
            <a:pPr marL="457200" lvl="0" indent="-387350" algn="just" rtl="0">
              <a:spcBef>
                <a:spcPts val="0"/>
              </a:spcBef>
              <a:spcAft>
                <a:spcPts val="0"/>
              </a:spcAft>
              <a:buSzPts val="2500"/>
            </a:pPr>
            <a:endParaRPr sz="2500" b="0" dirty="0">
              <a:latin typeface="Times New Roman"/>
              <a:ea typeface="Times New Roman"/>
              <a:cs typeface="Times New Roman"/>
              <a:sym typeface="Times New Roman"/>
            </a:endParaRPr>
          </a:p>
        </p:txBody>
      </p:sp>
      <p:sp>
        <p:nvSpPr>
          <p:cNvPr id="309" name="Google Shape;309;p38"/>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310" name="Google Shape;310;p38"/>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311" name="Google Shape;311;p38"/>
          <p:cNvSpPr txBox="1">
            <a:spLocks noGrp="1"/>
          </p:cNvSpPr>
          <p:nvPr>
            <p:ph type="sldNum" idx="12"/>
          </p:nvPr>
        </p:nvSpPr>
        <p:spPr>
          <a:xfrm>
            <a:off x="8490859" y="6208468"/>
            <a:ext cx="533400" cy="93254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57200" y="152718"/>
            <a:ext cx="8534400" cy="91408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a:latin typeface="Arimo"/>
                <a:ea typeface="Arimo"/>
                <a:cs typeface="Arimo"/>
                <a:sym typeface="Arimo"/>
              </a:rPr>
              <a:t>REFERENCES</a:t>
            </a:r>
            <a:endParaRPr/>
          </a:p>
        </p:txBody>
      </p:sp>
      <p:sp>
        <p:nvSpPr>
          <p:cNvPr id="317" name="Google Shape;317;p39"/>
          <p:cNvSpPr txBox="1">
            <a:spLocks noGrp="1"/>
          </p:cNvSpPr>
          <p:nvPr>
            <p:ph type="body" idx="1"/>
          </p:nvPr>
        </p:nvSpPr>
        <p:spPr>
          <a:xfrm>
            <a:off x="457200" y="1219200"/>
            <a:ext cx="7924800" cy="4906963"/>
          </a:xfrm>
          <a:prstGeom prst="rect">
            <a:avLst/>
          </a:prstGeom>
          <a:noFill/>
          <a:ln>
            <a:noFill/>
          </a:ln>
        </p:spPr>
        <p:txBody>
          <a:bodyPr spcFirstLastPara="1" wrap="square" lIns="91425" tIns="45700" rIns="91425" bIns="45700" anchor="t" anchorCtr="0">
            <a:noAutofit/>
          </a:bodyPr>
          <a:lstStyle/>
          <a:p>
            <a:pPr lvl="0">
              <a:buFont typeface="Arial" pitchFamily="34" charset="0"/>
              <a:buChar char="•"/>
            </a:pPr>
            <a:r>
              <a:rPr lang="en-US" sz="1600" b="0" dirty="0"/>
              <a:t>K. M. </a:t>
            </a:r>
            <a:r>
              <a:rPr lang="en-US" sz="1600" b="0" dirty="0" err="1"/>
              <a:t>Biradar</a:t>
            </a:r>
            <a:r>
              <a:rPr lang="en-US" sz="1600" b="0" dirty="0"/>
              <a:t>, </a:t>
            </a:r>
            <a:r>
              <a:rPr lang="en-US" sz="1600" b="0" dirty="0" err="1"/>
              <a:t>Varun</a:t>
            </a:r>
            <a:r>
              <a:rPr lang="en-US" sz="1600" b="0" dirty="0"/>
              <a:t> </a:t>
            </a:r>
            <a:r>
              <a:rPr lang="en-US" sz="1600" b="0" dirty="0" err="1"/>
              <a:t>Kesana</a:t>
            </a:r>
            <a:r>
              <a:rPr lang="en-US" sz="1600" b="0" dirty="0"/>
              <a:t>, K. B. </a:t>
            </a:r>
            <a:r>
              <a:rPr lang="en-US" sz="1600" b="0" dirty="0" err="1"/>
              <a:t>Rakhonde</a:t>
            </a:r>
            <a:r>
              <a:rPr lang="en-US" sz="1600" b="0" dirty="0"/>
              <a:t>, </a:t>
            </a:r>
            <a:r>
              <a:rPr lang="en-US" sz="1600" b="0" dirty="0" err="1"/>
              <a:t>Ankita</a:t>
            </a:r>
            <a:r>
              <a:rPr lang="en-US" sz="1600" b="0" dirty="0"/>
              <a:t> </a:t>
            </a:r>
            <a:r>
              <a:rPr lang="en-US" sz="1600" b="0" dirty="0" err="1"/>
              <a:t>Sahu</a:t>
            </a:r>
            <a:r>
              <a:rPr lang="en-US" sz="1600" b="0" dirty="0"/>
              <a:t>, A. B. </a:t>
            </a:r>
            <a:r>
              <a:rPr lang="en-US" sz="1600" b="0" dirty="0" err="1"/>
              <a:t>Gonde</a:t>
            </a:r>
            <a:r>
              <a:rPr lang="en-US" sz="1600" b="0" dirty="0"/>
              <a:t>, S. </a:t>
            </a:r>
            <a:r>
              <a:rPr lang="en-US" sz="1600" b="0" dirty="0" err="1"/>
              <a:t>Murala</a:t>
            </a:r>
            <a:r>
              <a:rPr lang="en-US" sz="1600" b="0" dirty="0"/>
              <a:t>,, Local Gaussian Difference </a:t>
            </a:r>
            <a:r>
              <a:rPr lang="en-US" sz="1600" b="0" dirty="0" err="1"/>
              <a:t>Extrema</a:t>
            </a:r>
            <a:r>
              <a:rPr lang="en-US" sz="1600" b="0" dirty="0"/>
              <a:t> Pattern: A New Feature Extractor for Face Recognition, IEEE, 2017</a:t>
            </a:r>
          </a:p>
          <a:p>
            <a:pPr lvl="0">
              <a:buFont typeface="Arial" pitchFamily="34" charset="0"/>
              <a:buChar char="•"/>
            </a:pPr>
            <a:r>
              <a:rPr lang="en-IN" sz="1600" b="0" dirty="0"/>
              <a:t>Rajeev </a:t>
            </a:r>
            <a:r>
              <a:rPr lang="en-IN" sz="1600" b="0" dirty="0" err="1"/>
              <a:t>Ranjan</a:t>
            </a:r>
            <a:r>
              <a:rPr lang="en-IN" sz="1600" b="0" dirty="0"/>
              <a:t>, </a:t>
            </a:r>
            <a:r>
              <a:rPr lang="en-IN" sz="1600" b="0" dirty="0" err="1"/>
              <a:t>Ankan</a:t>
            </a:r>
            <a:r>
              <a:rPr lang="en-IN" sz="1600" b="0" dirty="0"/>
              <a:t> </a:t>
            </a:r>
            <a:r>
              <a:rPr lang="en-IN" sz="1600" b="0" dirty="0" err="1"/>
              <a:t>Bansal</a:t>
            </a:r>
            <a:r>
              <a:rPr lang="en-IN" sz="1600" b="0" dirty="0"/>
              <a:t>, </a:t>
            </a:r>
            <a:r>
              <a:rPr lang="en-IN" sz="1600" b="0" dirty="0" err="1"/>
              <a:t>Jingxiao</a:t>
            </a:r>
            <a:r>
              <a:rPr lang="en-IN" sz="1600" b="0" dirty="0"/>
              <a:t> </a:t>
            </a:r>
            <a:r>
              <a:rPr lang="en-IN" sz="1600" b="0" dirty="0" err="1"/>
              <a:t>Zheng</a:t>
            </a:r>
            <a:r>
              <a:rPr lang="en-IN" sz="1600" b="0" dirty="0"/>
              <a:t>, </a:t>
            </a:r>
            <a:r>
              <a:rPr lang="en-IN" sz="1600" b="0" dirty="0" err="1"/>
              <a:t>Hongyu</a:t>
            </a:r>
            <a:r>
              <a:rPr lang="en-IN" sz="1600" b="0" dirty="0"/>
              <a:t> </a:t>
            </a:r>
            <a:r>
              <a:rPr lang="en-IN" sz="1600" b="0" dirty="0" err="1"/>
              <a:t>Xu</a:t>
            </a:r>
            <a:r>
              <a:rPr lang="en-IN" sz="1600" b="0" dirty="0"/>
              <a:t>, Joshua Gleason, </a:t>
            </a:r>
            <a:r>
              <a:rPr lang="en-IN" sz="1600" b="0" dirty="0" err="1"/>
              <a:t>Boyu</a:t>
            </a:r>
            <a:r>
              <a:rPr lang="en-IN" sz="1600" b="0" dirty="0"/>
              <a:t> Lu, </a:t>
            </a:r>
            <a:r>
              <a:rPr lang="en-IN" sz="1600" b="0" dirty="0" err="1"/>
              <a:t>Anirudh</a:t>
            </a:r>
            <a:r>
              <a:rPr lang="en-IN" sz="1600" b="0" dirty="0"/>
              <a:t> </a:t>
            </a:r>
            <a:r>
              <a:rPr lang="en-IN" sz="1600" b="0" dirty="0" err="1"/>
              <a:t>Nanduri,Jun</a:t>
            </a:r>
            <a:r>
              <a:rPr lang="en-IN" sz="1600" b="0" dirty="0"/>
              <a:t>-Cheng Chen, Carlos D. Castillo, Rama </a:t>
            </a:r>
            <a:r>
              <a:rPr lang="en-IN" sz="1600" b="0" dirty="0" err="1"/>
              <a:t>Chellappa</a:t>
            </a:r>
            <a:r>
              <a:rPr lang="en-IN" sz="1600" b="0" dirty="0"/>
              <a:t>,</a:t>
            </a:r>
            <a:r>
              <a:rPr lang="en-US" sz="1600" b="0" dirty="0"/>
              <a:t> IEEE-2015</a:t>
            </a:r>
          </a:p>
          <a:p>
            <a:pPr lvl="0">
              <a:buFont typeface="Arial" pitchFamily="34" charset="0"/>
              <a:buChar char="•"/>
            </a:pPr>
            <a:r>
              <a:rPr lang="en-US" sz="1600" b="0" dirty="0" err="1"/>
              <a:t>Asif</a:t>
            </a:r>
            <a:r>
              <a:rPr lang="en-US" sz="1600" b="0" dirty="0"/>
              <a:t> </a:t>
            </a:r>
            <a:r>
              <a:rPr lang="en-US" sz="1600" b="0" dirty="0" err="1"/>
              <a:t>Anjum</a:t>
            </a:r>
            <a:r>
              <a:rPr lang="en-US" sz="1600" b="0" dirty="0"/>
              <a:t> </a:t>
            </a:r>
            <a:r>
              <a:rPr lang="en-US" sz="1600" b="0" dirty="0" err="1"/>
              <a:t>Akash</a:t>
            </a:r>
            <a:r>
              <a:rPr lang="en-US" sz="1600" b="0" dirty="0"/>
              <a:t>, A. H. </a:t>
            </a:r>
            <a:r>
              <a:rPr lang="en-US" sz="1600" b="0" dirty="0" err="1"/>
              <a:t>Akhand</a:t>
            </a:r>
            <a:r>
              <a:rPr lang="en-US" sz="1600" b="0" dirty="0"/>
              <a:t>, N. </a:t>
            </a:r>
            <a:r>
              <a:rPr lang="en-US" sz="1600" b="0" dirty="0" err="1"/>
              <a:t>Siddique</a:t>
            </a:r>
            <a:r>
              <a:rPr lang="en-US" sz="1600" b="0" dirty="0"/>
              <a:t>, Robust Face Detection Using Hybrid Skin Color Matching under Different Illuminations IEEE / 2019</a:t>
            </a:r>
          </a:p>
          <a:p>
            <a:pPr lvl="0">
              <a:buFont typeface="Arial" pitchFamily="34" charset="0"/>
              <a:buChar char="•"/>
            </a:pPr>
            <a:r>
              <a:rPr lang="en-US" sz="1600" b="0" dirty="0" err="1"/>
              <a:t>Huaizu</a:t>
            </a:r>
            <a:r>
              <a:rPr lang="en-US" sz="1600" b="0" dirty="0"/>
              <a:t> Jiang, Erik Learned-Miller, Face Detection with the Faster R-CNN, IEEE/2017</a:t>
            </a:r>
          </a:p>
          <a:p>
            <a:pPr lvl="0">
              <a:buFont typeface="Arial" pitchFamily="34" charset="0"/>
              <a:buChar char="•"/>
            </a:pPr>
            <a:r>
              <a:rPr lang="en-US" sz="1600" b="0" dirty="0"/>
              <a:t>M. </a:t>
            </a:r>
            <a:r>
              <a:rPr lang="en-US" sz="1600" b="0" dirty="0" err="1"/>
              <a:t>Sivaram</a:t>
            </a:r>
            <a:r>
              <a:rPr lang="en-US" sz="1600" b="0" dirty="0"/>
              <a:t>, V. </a:t>
            </a:r>
            <a:r>
              <a:rPr lang="en-US" sz="1600" b="0" dirty="0" err="1"/>
              <a:t>Porkodi</a:t>
            </a:r>
            <a:r>
              <a:rPr lang="en-US" sz="1600" b="0" dirty="0"/>
              <a:t>, </a:t>
            </a:r>
            <a:r>
              <a:rPr lang="en-US" sz="1600" b="0" dirty="0" err="1"/>
              <a:t>Amin</a:t>
            </a:r>
            <a:r>
              <a:rPr lang="en-US" sz="1600" b="0" dirty="0"/>
              <a:t> </a:t>
            </a:r>
            <a:r>
              <a:rPr lang="en-US" sz="1600" b="0" dirty="0" err="1"/>
              <a:t>Salih</a:t>
            </a:r>
            <a:r>
              <a:rPr lang="en-US" sz="1600" b="0" dirty="0"/>
              <a:t> Mohammed and V. </a:t>
            </a:r>
            <a:r>
              <a:rPr lang="en-US" sz="1600" b="0" dirty="0" err="1"/>
              <a:t>Manikandan</a:t>
            </a:r>
            <a:r>
              <a:rPr lang="en-US" sz="1600" b="0" dirty="0"/>
              <a:t>, Detection of accurate Facial detection using Hybrid Deep </a:t>
            </a:r>
            <a:r>
              <a:rPr lang="en-US" sz="1600" b="0" dirty="0" err="1"/>
              <a:t>Convolutional</a:t>
            </a:r>
            <a:r>
              <a:rPr lang="en-US" sz="1600" b="0" dirty="0"/>
              <a:t> Recurrent Neural Network, ICTACT-2019</a:t>
            </a:r>
          </a:p>
          <a:p>
            <a:pPr lvl="0">
              <a:buFont typeface="Arial" pitchFamily="34" charset="0"/>
              <a:buChar char="•"/>
            </a:pPr>
            <a:r>
              <a:rPr lang="en-GB" sz="1600" b="0" dirty="0" err="1"/>
              <a:t>Saransh</a:t>
            </a:r>
            <a:r>
              <a:rPr lang="en-GB" sz="1600" b="0" dirty="0"/>
              <a:t> Sharma, </a:t>
            </a:r>
            <a:r>
              <a:rPr lang="en-GB" sz="1600" b="0" dirty="0" err="1"/>
              <a:t>Samyak</a:t>
            </a:r>
            <a:r>
              <a:rPr lang="en-GB" sz="1600" b="0" dirty="0"/>
              <a:t> Jain, </a:t>
            </a:r>
            <a:r>
              <a:rPr lang="en-GB" sz="1600" b="0" dirty="0" err="1"/>
              <a:t>Khushboo</a:t>
            </a:r>
            <a:r>
              <a:rPr lang="en-GB" sz="1600" b="0" dirty="0"/>
              <a:t>,</a:t>
            </a:r>
            <a:r>
              <a:rPr lang="en-US" sz="1600" b="0" dirty="0"/>
              <a:t> A Static Hand Gesture and Face Recognition System for Blind People, Springer(ICOSPIN)-2019</a:t>
            </a:r>
          </a:p>
          <a:p>
            <a:pPr lvl="0">
              <a:buFont typeface="Arial" pitchFamily="34" charset="0"/>
              <a:buChar char="•"/>
            </a:pPr>
            <a:r>
              <a:rPr lang="en-IN" sz="1600" b="0" dirty="0"/>
              <a:t>Maria </a:t>
            </a:r>
            <a:r>
              <a:rPr lang="en-IN" sz="1600" b="0" dirty="0" err="1"/>
              <a:t>Mahmood</a:t>
            </a:r>
            <a:r>
              <a:rPr lang="en-IN" sz="1600" b="0" dirty="0"/>
              <a:t>, Ahmad </a:t>
            </a:r>
            <a:r>
              <a:rPr lang="en-IN" sz="1600" b="0" dirty="0" err="1"/>
              <a:t>Jalal</a:t>
            </a:r>
            <a:r>
              <a:rPr lang="en-IN" sz="1600" b="0" dirty="0"/>
              <a:t>, Hawke A. Evans ,</a:t>
            </a:r>
            <a:r>
              <a:rPr lang="en-US" sz="1600" b="0" dirty="0"/>
              <a:t>Facial Expression Recognition in Image Sequences Using 1D Transform and Gabor Wavelet Transform,IEEE-2018</a:t>
            </a:r>
          </a:p>
          <a:p>
            <a:pPr marL="0" lvl="0" indent="0" algn="just">
              <a:spcBef>
                <a:spcPts val="0"/>
              </a:spcBef>
              <a:buSzPts val="2000"/>
              <a:buFont typeface="Wingdings" pitchFamily="2" charset="2"/>
              <a:buChar char="§"/>
            </a:pPr>
            <a:endParaRPr sz="1600" b="0">
              <a:latin typeface="Times New Roman"/>
              <a:ea typeface="Times New Roman"/>
              <a:cs typeface="Times New Roman"/>
              <a:sym typeface="Times New Roman"/>
            </a:endParaRPr>
          </a:p>
        </p:txBody>
      </p:sp>
      <p:sp>
        <p:nvSpPr>
          <p:cNvPr id="318" name="Google Shape;318;p39"/>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319" name="Google Shape;319;p39"/>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320" name="Google Shape;320;p39"/>
          <p:cNvSpPr txBox="1">
            <a:spLocks noGrp="1"/>
          </p:cNvSpPr>
          <p:nvPr>
            <p:ph type="sldNum" idx="12"/>
          </p:nvPr>
        </p:nvSpPr>
        <p:spPr>
          <a:xfrm>
            <a:off x="8476345" y="6063328"/>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Text Placeholder 2"/>
          <p:cNvSpPr>
            <a:spLocks noGrp="1"/>
          </p:cNvSpPr>
          <p:nvPr>
            <p:ph type="body" idx="1"/>
          </p:nvPr>
        </p:nvSpPr>
        <p:spPr/>
        <p:txBody>
          <a:bodyPr/>
          <a:lstStyle/>
          <a:p>
            <a:pPr lvl="0">
              <a:buFont typeface="Arial" pitchFamily="34" charset="0"/>
              <a:buChar char="•"/>
            </a:pPr>
            <a:r>
              <a:rPr lang="en-US" sz="1800" b="0" dirty="0"/>
              <a:t>Maria </a:t>
            </a:r>
            <a:r>
              <a:rPr lang="en-US" sz="1800" b="0" dirty="0" err="1"/>
              <a:t>Mahmood</a:t>
            </a:r>
            <a:r>
              <a:rPr lang="en-US" sz="1800" b="0" dirty="0"/>
              <a:t>, Ahmad </a:t>
            </a:r>
            <a:r>
              <a:rPr lang="en-US" sz="1800" b="0" dirty="0" err="1"/>
              <a:t>Jalal,Hawke</a:t>
            </a:r>
            <a:r>
              <a:rPr lang="en-US" sz="1800" b="0" dirty="0"/>
              <a:t> A. Evans, Real Time Facial Expression Recognition Based On Deep </a:t>
            </a:r>
            <a:r>
              <a:rPr lang="en-US" sz="1800" b="0" dirty="0" err="1"/>
              <a:t>Convolutional</a:t>
            </a:r>
            <a:r>
              <a:rPr lang="en-US" sz="1800" b="0" dirty="0"/>
              <a:t> Spatial Neural Networks, IEEE-2018 </a:t>
            </a:r>
          </a:p>
          <a:p>
            <a:pPr lvl="0">
              <a:buFont typeface="Arial" pitchFamily="34" charset="0"/>
              <a:buChar char="•"/>
            </a:pPr>
            <a:r>
              <a:rPr lang="en-IN" sz="1800" b="0" dirty="0" err="1"/>
              <a:t>Ashutosh</a:t>
            </a:r>
            <a:r>
              <a:rPr lang="en-IN" sz="1800" b="0" dirty="0"/>
              <a:t> </a:t>
            </a:r>
            <a:r>
              <a:rPr lang="en-IN" sz="1800" b="0" dirty="0" err="1"/>
              <a:t>Vaish</a:t>
            </a:r>
            <a:r>
              <a:rPr lang="en-IN" sz="1800" b="0" dirty="0"/>
              <a:t>, </a:t>
            </a:r>
            <a:r>
              <a:rPr lang="en-IN" sz="1800" b="0" dirty="0" err="1"/>
              <a:t>Sagar</a:t>
            </a:r>
            <a:r>
              <a:rPr lang="en-IN" sz="1800" b="0" dirty="0"/>
              <a:t> Gupta, </a:t>
            </a:r>
            <a:r>
              <a:rPr lang="en-IN" sz="1800" b="0" dirty="0" err="1"/>
              <a:t>Neeru</a:t>
            </a:r>
            <a:r>
              <a:rPr lang="en-IN" sz="1800" b="0" dirty="0"/>
              <a:t> </a:t>
            </a:r>
            <a:r>
              <a:rPr lang="en-IN" sz="1800" b="0" dirty="0" err="1"/>
              <a:t>Rathee</a:t>
            </a:r>
            <a:r>
              <a:rPr lang="en-IN" sz="1800" b="0" dirty="0"/>
              <a:t>, </a:t>
            </a:r>
            <a:r>
              <a:rPr lang="en-US" sz="1800" b="0" dirty="0"/>
              <a:t>Enhancing Emotion Detection Using Metric Learning Approach,IEEE-2018</a:t>
            </a:r>
          </a:p>
          <a:p>
            <a:pPr lvl="0">
              <a:buFont typeface="Arial" pitchFamily="34" charset="0"/>
              <a:buChar char="•"/>
            </a:pPr>
            <a:r>
              <a:rPr lang="en-IN" sz="1800" b="0" dirty="0" err="1"/>
              <a:t>Sadaf</a:t>
            </a:r>
            <a:r>
              <a:rPr lang="en-IN" sz="1800" b="0" dirty="0"/>
              <a:t> A. H. </a:t>
            </a:r>
            <a:r>
              <a:rPr lang="en-IN" sz="1800" b="0" dirty="0" err="1"/>
              <a:t>Shaikh</a:t>
            </a:r>
            <a:r>
              <a:rPr lang="en-IN" sz="1800" b="0" dirty="0"/>
              <a:t>, </a:t>
            </a:r>
            <a:r>
              <a:rPr lang="en-IN" sz="1800" b="0" dirty="0" err="1"/>
              <a:t>Dipti</a:t>
            </a:r>
            <a:r>
              <a:rPr lang="en-IN" sz="1800" b="0" dirty="0"/>
              <a:t> </a:t>
            </a:r>
            <a:r>
              <a:rPr lang="en-IN" sz="1800" b="0" dirty="0" err="1"/>
              <a:t>jadhav</a:t>
            </a:r>
            <a:r>
              <a:rPr lang="en-IN" sz="1800" b="0" dirty="0"/>
              <a:t>, </a:t>
            </a:r>
            <a:r>
              <a:rPr lang="en-US" sz="1800" b="0" dirty="0"/>
              <a:t>Human Face Detection and Facial Expression Identiﬁcation,IEEE-2018</a:t>
            </a:r>
          </a:p>
          <a:p>
            <a:pPr lvl="0">
              <a:buFont typeface="Arial" pitchFamily="34" charset="0"/>
              <a:buChar char="•"/>
            </a:pPr>
            <a:r>
              <a:rPr lang="en-IN" sz="1800" b="0" dirty="0"/>
              <a:t>Dr. </a:t>
            </a:r>
            <a:r>
              <a:rPr lang="en-IN" sz="1800" b="0" dirty="0" err="1"/>
              <a:t>Naveen</a:t>
            </a:r>
            <a:r>
              <a:rPr lang="en-IN" sz="1800" b="0" dirty="0"/>
              <a:t> Kumar </a:t>
            </a:r>
            <a:r>
              <a:rPr lang="en-IN" sz="1800" b="0" dirty="0" err="1"/>
              <a:t>Gondhi</a:t>
            </a:r>
            <a:r>
              <a:rPr lang="en-IN" sz="1800" b="0" dirty="0"/>
              <a:t>, </a:t>
            </a:r>
            <a:r>
              <a:rPr lang="en-IN" sz="1800" b="0" dirty="0" err="1"/>
              <a:t>Er</a:t>
            </a:r>
            <a:r>
              <a:rPr lang="en-IN" sz="1800" b="0" dirty="0"/>
              <a:t>. </a:t>
            </a:r>
            <a:r>
              <a:rPr lang="en-IN" sz="1800" b="0" dirty="0" err="1"/>
              <a:t>Navleen</a:t>
            </a:r>
            <a:r>
              <a:rPr lang="en-IN" sz="1800" b="0" dirty="0"/>
              <a:t> </a:t>
            </a:r>
            <a:r>
              <a:rPr lang="en-IN" sz="1800" b="0" dirty="0" err="1"/>
              <a:t>Kour</a:t>
            </a:r>
            <a:r>
              <a:rPr lang="en-IN" sz="1800" b="0" dirty="0"/>
              <a:t> ,A Comparative Analysis on various Face Recognition Techniques</a:t>
            </a:r>
            <a:r>
              <a:rPr lang="en-US" sz="1800" b="0" dirty="0"/>
              <a:t> , IEEE-2017</a:t>
            </a:r>
          </a:p>
          <a:p>
            <a:pPr lvl="0">
              <a:buFont typeface="Arial" pitchFamily="34" charset="0"/>
              <a:buChar char="•"/>
            </a:pPr>
            <a:r>
              <a:rPr lang="en-IN" sz="1800" b="0" dirty="0" err="1"/>
              <a:t>Aditya</a:t>
            </a:r>
            <a:r>
              <a:rPr lang="en-IN" sz="1800" b="0" dirty="0"/>
              <a:t> Dixit</a:t>
            </a:r>
            <a:r>
              <a:rPr lang="en-US" sz="1800" b="0" dirty="0"/>
              <a:t>, </a:t>
            </a:r>
            <a:r>
              <a:rPr lang="en-IN" sz="1800" b="0" dirty="0"/>
              <a:t>VR </a:t>
            </a:r>
            <a:r>
              <a:rPr lang="en-IN" sz="1800" b="0" dirty="0" err="1"/>
              <a:t>Satput</a:t>
            </a:r>
            <a:r>
              <a:rPr lang="en-IN" sz="1800" b="0" dirty="0"/>
              <a:t>, SIFRS: Spoof Invariant Facial Recognition System,IEEE-2018</a:t>
            </a:r>
          </a:p>
          <a:p>
            <a:pPr lvl="0">
              <a:buFont typeface="Arial" pitchFamily="34" charset="0"/>
              <a:buChar char="•"/>
            </a:pPr>
            <a:r>
              <a:rPr lang="en-US" sz="1600" b="0" dirty="0" err="1"/>
              <a:t>Vinodpuri</a:t>
            </a:r>
            <a:r>
              <a:rPr lang="en-US" sz="1600" b="0" dirty="0"/>
              <a:t> </a:t>
            </a:r>
            <a:r>
              <a:rPr lang="en-US" sz="1600" b="0" dirty="0" err="1"/>
              <a:t>Rampuri</a:t>
            </a:r>
            <a:r>
              <a:rPr lang="en-US" sz="1600" b="0" dirty="0"/>
              <a:t> </a:t>
            </a:r>
            <a:r>
              <a:rPr lang="en-US" sz="1600" b="0" dirty="0" err="1"/>
              <a:t>Gosavi</a:t>
            </a:r>
            <a:r>
              <a:rPr lang="en-US" sz="1600" b="0" dirty="0"/>
              <a:t>, Dr. G. S. </a:t>
            </a:r>
            <a:r>
              <a:rPr lang="en-US" sz="1600" b="0" dirty="0" err="1"/>
              <a:t>Sable,Dr</a:t>
            </a:r>
            <a:r>
              <a:rPr lang="en-US" sz="1600" b="0" dirty="0"/>
              <a:t>. Anil K . </a:t>
            </a:r>
            <a:r>
              <a:rPr lang="en-US" sz="1600" b="0" dirty="0" err="1"/>
              <a:t>Deshmane</a:t>
            </a:r>
            <a:r>
              <a:rPr lang="en-US" sz="1600" b="0" dirty="0"/>
              <a:t> , </a:t>
            </a:r>
            <a:r>
              <a:rPr lang="en-IN" sz="1600" b="0" dirty="0"/>
              <a:t>Evaluation of Feature  Extraction Techniques using Neural Network as a Classifier : A Comparative Review for face Recognition,IJSRST-2018</a:t>
            </a:r>
            <a:endParaRPr lang="en-US" sz="1800" b="0" dirty="0"/>
          </a:p>
          <a:p>
            <a:r>
              <a:rPr lang="en-US" sz="1800" b="0" dirty="0"/>
              <a:t> </a:t>
            </a:r>
          </a:p>
          <a:p>
            <a:endParaRPr lang="en-US" dirty="0"/>
          </a:p>
        </p:txBody>
      </p:sp>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Text Placeholder 2"/>
          <p:cNvSpPr>
            <a:spLocks noGrp="1"/>
          </p:cNvSpPr>
          <p:nvPr>
            <p:ph type="body" idx="1"/>
          </p:nvPr>
        </p:nvSpPr>
        <p:spPr>
          <a:xfrm>
            <a:off x="457200" y="1752600"/>
            <a:ext cx="7620000" cy="4517571"/>
          </a:xfrm>
        </p:spPr>
        <p:txBody>
          <a:bodyPr/>
          <a:lstStyle/>
          <a:p>
            <a:pPr lvl="0">
              <a:buFont typeface="Arial" pitchFamily="34" charset="0"/>
              <a:buChar char="•"/>
            </a:pPr>
            <a:r>
              <a:rPr lang="en-US" sz="1800" b="0" dirty="0" err="1"/>
              <a:t>Omoyiola</a:t>
            </a:r>
            <a:r>
              <a:rPr lang="en-US" sz="1800" b="0" dirty="0"/>
              <a:t>, </a:t>
            </a:r>
            <a:r>
              <a:rPr lang="en-US" sz="1800" b="0" dirty="0" err="1"/>
              <a:t>Bayo</a:t>
            </a:r>
            <a:r>
              <a:rPr lang="en-US" sz="1800" b="0" dirty="0"/>
              <a:t> </a:t>
            </a:r>
            <a:r>
              <a:rPr lang="en-US" sz="1800" b="0" dirty="0" err="1"/>
              <a:t>Olushola</a:t>
            </a:r>
            <a:r>
              <a:rPr lang="en-IN" sz="1800" b="0" dirty="0"/>
              <a:t>, Overview of Biometric and Facial Recognition Techniques, IOSR-JCE 2018</a:t>
            </a:r>
            <a:endParaRPr lang="en-US" sz="1800" b="0" dirty="0"/>
          </a:p>
          <a:p>
            <a:pPr lvl="0">
              <a:buFont typeface="Arial" pitchFamily="34" charset="0"/>
              <a:buChar char="•"/>
            </a:pPr>
            <a:r>
              <a:rPr lang="en-IN" sz="1800" b="0" dirty="0"/>
              <a:t>Rajesh Kumar, </a:t>
            </a:r>
            <a:r>
              <a:rPr lang="en-IN" sz="1800" b="0" dirty="0" err="1"/>
              <a:t>Gargi</a:t>
            </a:r>
            <a:r>
              <a:rPr lang="en-IN" sz="1800" b="0" dirty="0"/>
              <a:t> </a:t>
            </a:r>
            <a:r>
              <a:rPr lang="en-IN" sz="1800" b="0" dirty="0" err="1"/>
              <a:t>Kalia</a:t>
            </a:r>
            <a:r>
              <a:rPr lang="en-IN" sz="1800" b="0" dirty="0"/>
              <a:t>,</a:t>
            </a:r>
            <a:r>
              <a:rPr lang="en-US" sz="1800" b="0" dirty="0"/>
              <a:t>Mobile CMOS Image Sensor Test System through Image Processing Technique,IJSTSRD-2019</a:t>
            </a:r>
            <a:endParaRPr lang="en-US" sz="1800" b="0" dirty="0">
              <a:latin typeface="Times New Roman" pitchFamily="18" charset="0"/>
              <a:cs typeface="Times New Roman" pitchFamily="18" charset="0"/>
            </a:endParaRPr>
          </a:p>
          <a:p>
            <a:pPr lvl="0">
              <a:buFont typeface="Arial" pitchFamily="34" charset="0"/>
              <a:buChar char="•"/>
            </a:pPr>
            <a:r>
              <a:rPr lang="en-US" sz="1800" b="0" dirty="0" err="1">
                <a:latin typeface="Times New Roman" pitchFamily="18" charset="0"/>
                <a:cs typeface="Times New Roman" pitchFamily="18" charset="0"/>
              </a:rPr>
              <a:t>Huaizu</a:t>
            </a:r>
            <a:r>
              <a:rPr lang="en-US" sz="1800" b="0" dirty="0">
                <a:latin typeface="Times New Roman" pitchFamily="18" charset="0"/>
                <a:cs typeface="Times New Roman" pitchFamily="18" charset="0"/>
              </a:rPr>
              <a:t> Jiang, Erik Learned-Miller, Face Detection with the Faster R-CNN, IEEE 12th International Conference on Automatic Face &amp; Gesture Recognition, 2017</a:t>
            </a:r>
          </a:p>
          <a:p>
            <a:pPr lvl="0">
              <a:buFont typeface="Arial" pitchFamily="34" charset="0"/>
              <a:buChar char="•"/>
            </a:pPr>
            <a:r>
              <a:rPr lang="en-US" b="0" dirty="0">
                <a:latin typeface="Times New Roman"/>
                <a:ea typeface="Times New Roman"/>
                <a:cs typeface="Times New Roman"/>
                <a:sym typeface="Times New Roman"/>
              </a:rPr>
              <a:t>www.reserchare.in</a:t>
            </a:r>
          </a:p>
          <a:p>
            <a:pPr marL="0" lvl="0" indent="0" algn="just">
              <a:spcBef>
                <a:spcPts val="0"/>
              </a:spcBef>
              <a:buSzPts val="2000"/>
            </a:pPr>
            <a:endParaRPr lang="en-US" b="0" dirty="0">
              <a:latin typeface="Times New Roman"/>
              <a:ea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pPr marL="0" lvl="0" indent="0" algn="just">
              <a:spcBef>
                <a:spcPts val="0"/>
              </a:spcBef>
              <a:buSzPts val="2000"/>
              <a:buFont typeface="Wingdings" pitchFamily="2" charset="2"/>
              <a:buChar char="§"/>
            </a:pPr>
            <a:endParaRPr lang="en-US" b="0" dirty="0">
              <a:latin typeface="Times New Roman"/>
              <a:cs typeface="Times New Roman"/>
              <a:sym typeface="Times New Roman"/>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6200" y="246752"/>
            <a:ext cx="8839200" cy="74054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b="1" dirty="0">
                <a:latin typeface="Arimo"/>
                <a:ea typeface="Arimo"/>
                <a:cs typeface="Arimo"/>
                <a:sym typeface="Arimo"/>
              </a:rPr>
              <a:t>Blind-Face</a:t>
            </a:r>
            <a:endParaRPr b="1">
              <a:latin typeface="Arimo"/>
              <a:ea typeface="Arimo"/>
              <a:cs typeface="Arimo"/>
              <a:sym typeface="Arimo"/>
            </a:endParaRPr>
          </a:p>
        </p:txBody>
      </p:sp>
      <p:sp>
        <p:nvSpPr>
          <p:cNvPr id="122" name="Google Shape;122;p16"/>
          <p:cNvSpPr txBox="1">
            <a:spLocks noGrp="1"/>
          </p:cNvSpPr>
          <p:nvPr>
            <p:ph type="body" idx="1"/>
          </p:nvPr>
        </p:nvSpPr>
        <p:spPr>
          <a:xfrm>
            <a:off x="493476" y="5094506"/>
            <a:ext cx="7620000" cy="1349828"/>
          </a:xfrm>
          <a:prstGeom prst="rect">
            <a:avLst/>
          </a:prstGeom>
          <a:noFill/>
          <a:ln>
            <a:noFill/>
          </a:ln>
        </p:spPr>
        <p:txBody>
          <a:bodyPr spcFirstLastPara="1" wrap="square" lIns="91425" tIns="45700" rIns="91425" bIns="45700" anchor="t" anchorCtr="0">
            <a:noAutofit/>
          </a:bodyPr>
          <a:lstStyle/>
          <a:p>
            <a:pPr lvl="0" algn="just">
              <a:buFont typeface="Arial" pitchFamily="34" charset="0"/>
              <a:buChar char="•"/>
            </a:pPr>
            <a:endParaRPr lang="en" b="0" dirty="0">
              <a:latin typeface="Times New Roman" pitchFamily="18" charset="0"/>
              <a:cs typeface="Times New Roman" pitchFamily="18" charset="0"/>
            </a:endParaRPr>
          </a:p>
          <a:p>
            <a:pPr lvl="0" algn="just">
              <a:buFont typeface="Arial" pitchFamily="34" charset="0"/>
              <a:buChar char="•"/>
            </a:pPr>
            <a:r>
              <a:rPr lang="en" b="0" dirty="0">
                <a:latin typeface="Times New Roman" pitchFamily="18" charset="0"/>
                <a:cs typeface="Times New Roman" pitchFamily="18" charset="0"/>
              </a:rPr>
              <a:t>Face expression recognition plays a crucial role in the area of blind person interaction.</a:t>
            </a:r>
            <a:endParaRPr lang="en" sz="2800" b="0" dirty="0">
              <a:latin typeface="Times New Roman" pitchFamily="18" charset="0"/>
              <a:cs typeface="Times New Roman" pitchFamily="18" charset="0"/>
            </a:endParaRPr>
          </a:p>
        </p:txBody>
      </p:sp>
      <p:sp>
        <p:nvSpPr>
          <p:cNvPr id="123" name="Google Shape;123;p16"/>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24" name="Google Shape;124;p1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dirty="0"/>
              <a:t>Blind-Face</a:t>
            </a:r>
            <a:endParaRPr dirty="0"/>
          </a:p>
        </p:txBody>
      </p:sp>
      <p:sp>
        <p:nvSpPr>
          <p:cNvPr id="10" name="Google Shape;301;p37"/>
          <p:cNvSpPr txBox="1">
            <a:spLocks noGrp="1"/>
          </p:cNvSpPr>
          <p:nvPr>
            <p:ph type="sldNum" idx="12"/>
          </p:nvPr>
        </p:nvSpPr>
        <p:spPr>
          <a:xfrm>
            <a:off x="8505373"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4</a:t>
            </a:fld>
            <a:endParaRPr/>
          </a:p>
        </p:txBody>
      </p:sp>
      <p:pic>
        <p:nvPicPr>
          <p:cNvPr id="11" name="Picture 10" descr="causes-of-blindness-in-india.jpg"/>
          <p:cNvPicPr/>
          <p:nvPr/>
        </p:nvPicPr>
        <p:blipFill>
          <a:blip r:embed="rId3"/>
          <a:stretch>
            <a:fillRect/>
          </a:stretch>
        </p:blipFill>
        <p:spPr>
          <a:xfrm>
            <a:off x="667661" y="1219200"/>
            <a:ext cx="7518396" cy="3526972"/>
          </a:xfrm>
          <a:prstGeom prst="rect">
            <a:avLst/>
          </a:prstGeom>
        </p:spPr>
      </p:pic>
      <p:sp>
        <p:nvSpPr>
          <p:cNvPr id="14" name="TextBox 13"/>
          <p:cNvSpPr txBox="1"/>
          <p:nvPr/>
        </p:nvSpPr>
        <p:spPr>
          <a:xfrm>
            <a:off x="2278743" y="4702624"/>
            <a:ext cx="4034971" cy="307777"/>
          </a:xfrm>
          <a:prstGeom prst="rect">
            <a:avLst/>
          </a:prstGeom>
          <a:noFill/>
        </p:spPr>
        <p:txBody>
          <a:bodyPr wrap="square" rtlCol="0">
            <a:spAutoFit/>
          </a:bodyPr>
          <a:lstStyle/>
          <a:p>
            <a:pPr algn="ctr"/>
            <a:r>
              <a:rPr lang="en-US" dirty="0"/>
              <a:t>Fig 1 Blindness ratio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body" idx="1"/>
          </p:nvPr>
        </p:nvSpPr>
        <p:spPr>
          <a:xfrm>
            <a:off x="762000" y="1112837"/>
            <a:ext cx="7620000" cy="4373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8000"/>
              <a:buNone/>
            </a:pPr>
            <a:endParaRPr sz="8000" b="1">
              <a:solidFill>
                <a:schemeClr val="dk2"/>
              </a:solidFill>
              <a:latin typeface="Algerian"/>
              <a:ea typeface="Algerian"/>
              <a:cs typeface="Algerian"/>
              <a:sym typeface="Algerian"/>
            </a:endParaRPr>
          </a:p>
          <a:p>
            <a:pPr marL="0" lvl="0" indent="0" algn="ctr" rtl="0">
              <a:spcBef>
                <a:spcPts val="2200"/>
              </a:spcBef>
              <a:spcAft>
                <a:spcPts val="0"/>
              </a:spcAft>
              <a:buClr>
                <a:schemeClr val="dk2"/>
              </a:buClr>
              <a:buSzPts val="8000"/>
              <a:buNone/>
            </a:pPr>
            <a:r>
              <a:rPr lang="en-US" sz="8000" b="1">
                <a:solidFill>
                  <a:schemeClr val="dk2"/>
                </a:solidFill>
                <a:latin typeface="Algerian"/>
                <a:ea typeface="Algerian"/>
                <a:cs typeface="Algerian"/>
                <a:sym typeface="Algerian"/>
              </a:rPr>
              <a:t>THANK YOu…</a:t>
            </a:r>
            <a:endParaRPr/>
          </a:p>
        </p:txBody>
      </p:sp>
      <p:sp>
        <p:nvSpPr>
          <p:cNvPr id="326" name="Google Shape;326;p4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327" name="Google Shape;327;p40"/>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328" name="Google Shape;328;p40"/>
          <p:cNvSpPr txBox="1">
            <a:spLocks noGrp="1"/>
          </p:cNvSpPr>
          <p:nvPr>
            <p:ph type="sldNum" idx="12"/>
          </p:nvPr>
        </p:nvSpPr>
        <p:spPr>
          <a:xfrm>
            <a:off x="8505373" y="5990758"/>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72" y="58070"/>
            <a:ext cx="8411028" cy="784089"/>
          </a:xfrm>
        </p:spPr>
        <p:txBody>
          <a:bodyPr/>
          <a:lstStyle/>
          <a:p>
            <a:r>
              <a:rPr lang="en-US" dirty="0"/>
              <a:t>Continues…</a:t>
            </a:r>
          </a:p>
        </p:txBody>
      </p:sp>
      <p:sp>
        <p:nvSpPr>
          <p:cNvPr id="3" name="Text Placeholder 2"/>
          <p:cNvSpPr>
            <a:spLocks noGrp="1"/>
          </p:cNvSpPr>
          <p:nvPr>
            <p:ph type="body" idx="1"/>
          </p:nvPr>
        </p:nvSpPr>
        <p:spPr>
          <a:xfrm>
            <a:off x="442684" y="798286"/>
            <a:ext cx="8323945" cy="5863771"/>
          </a:xfrm>
        </p:spPr>
        <p:txBody>
          <a:bodyPr/>
          <a:lstStyle/>
          <a:p>
            <a:pPr lvl="0" algn="just">
              <a:buFont typeface="Arial" pitchFamily="34" charset="0"/>
              <a:buChar char="•"/>
            </a:pPr>
            <a:r>
              <a:rPr lang="en" b="0" dirty="0">
                <a:latin typeface="Times New Roman" pitchFamily="18" charset="0"/>
                <a:cs typeface="Times New Roman" pitchFamily="18" charset="0"/>
              </a:rPr>
              <a:t>humans recognize facial expressions virtually without any effort,reliable but expression recognition by blind person is still a challenge.</a:t>
            </a:r>
          </a:p>
          <a:p>
            <a:pPr lvl="0" algn="just"/>
            <a:endParaRPr lang="en" b="0" dirty="0">
              <a:latin typeface="Times New Roman" pitchFamily="18" charset="0"/>
              <a:cs typeface="Times New Roman" pitchFamily="18" charset="0"/>
            </a:endParaRPr>
          </a:p>
          <a:p>
            <a:pPr lvl="0" algn="just">
              <a:buFont typeface="Arial" pitchFamily="34" charset="0"/>
              <a:buChar char="•"/>
            </a:pPr>
            <a:r>
              <a:rPr lang="en" b="0" dirty="0">
                <a:latin typeface="Times New Roman" pitchFamily="18" charset="0"/>
                <a:cs typeface="Times New Roman" pitchFamily="18" charset="0"/>
              </a:rPr>
              <a:t>Automatic face expression analysis and recognition is a complex task because faces vary from one individual to another quite considerably due to different age  and image quality.</a:t>
            </a:r>
          </a:p>
          <a:p>
            <a:pPr lvl="0" algn="just"/>
            <a:endParaRPr lang="en" b="0" dirty="0">
              <a:latin typeface="Times New Roman" pitchFamily="18" charset="0"/>
              <a:cs typeface="Times New Roman" pitchFamily="18" charset="0"/>
            </a:endParaRPr>
          </a:p>
          <a:p>
            <a:pPr lvl="0" algn="just">
              <a:buFont typeface="Arial" pitchFamily="34" charset="0"/>
              <a:buChar char="•"/>
            </a:pPr>
            <a:r>
              <a:rPr lang="en" b="0" dirty="0">
                <a:latin typeface="Times New Roman" pitchFamily="18" charset="0"/>
                <a:cs typeface="Times New Roman" pitchFamily="18" charset="0"/>
              </a:rPr>
              <a:t>Even if recognition is done in a constraint of faces specific to some culture, several factors like presence of enviroment,skin colour variation etc. So </a:t>
            </a:r>
            <a:r>
              <a:rPr lang="en-US" b="0" dirty="0">
                <a:latin typeface="Times New Roman" pitchFamily="18" charset="0"/>
                <a:cs typeface="Times New Roman" pitchFamily="18" charset="0"/>
              </a:rPr>
              <a:t>it plays an important role in many research fields such as psychology, social interaction, human-computer interaction, security, mental state identification, lie detection, people identification, and nonverbal communication in daily life.</a:t>
            </a:r>
          </a:p>
          <a:p>
            <a:endParaRPr lang="en-US" dirty="0"/>
          </a:p>
        </p:txBody>
      </p:sp>
      <p:sp>
        <p:nvSpPr>
          <p:cNvPr id="4" name="Date Placeholder 3"/>
          <p:cNvSpPr>
            <a:spLocks noGrp="1"/>
          </p:cNvSpPr>
          <p:nvPr>
            <p:ph type="dt" idx="10"/>
          </p:nvPr>
        </p:nvSpPr>
        <p:spPr/>
        <p:txBody>
          <a:bodyPr/>
          <a:lstStyle/>
          <a:p>
            <a:r>
              <a:rPr lang="en-US" dirty="0"/>
              <a:t>15-April-2020</a:t>
            </a:r>
          </a:p>
        </p:txBody>
      </p:sp>
      <p:sp>
        <p:nvSpPr>
          <p:cNvPr id="5" name="Footer Placeholder 4"/>
          <p:cNvSpPr>
            <a:spLocks noGrp="1"/>
          </p:cNvSpPr>
          <p:nvPr>
            <p:ph type="ftr" idx="11"/>
          </p:nvPr>
        </p:nvSpPr>
        <p:spPr/>
        <p:txBody>
          <a:bodyPr/>
          <a:lstStyle/>
          <a:p>
            <a:r>
              <a:rPr lang="en-US"/>
              <a:t>Blind-Face</a:t>
            </a:r>
          </a:p>
        </p:txBody>
      </p:sp>
      <p:sp>
        <p:nvSpPr>
          <p:cNvPr id="8" name="Google Shape;301;p37"/>
          <p:cNvSpPr txBox="1">
            <a:spLocks noGrp="1"/>
          </p:cNvSpPr>
          <p:nvPr>
            <p:ph type="sldNum" idx="12"/>
          </p:nvPr>
        </p:nvSpPr>
        <p:spPr>
          <a:xfrm>
            <a:off x="8563429"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457200" y="2362200"/>
            <a:ext cx="7620000" cy="1143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4400"/>
              <a:buFont typeface="Algerian"/>
              <a:buNone/>
            </a:pPr>
            <a:r>
              <a:rPr lang="en-US" sz="4400" b="1">
                <a:latin typeface="Algerian"/>
                <a:ea typeface="Algerian"/>
                <a:cs typeface="Algerian"/>
                <a:sym typeface="Algerian"/>
              </a:rPr>
              <a:t>MOTIVATION</a:t>
            </a:r>
            <a:endParaRPr sz="4400" b="1">
              <a:latin typeface="Algerian"/>
              <a:ea typeface="Algerian"/>
              <a:cs typeface="Algerian"/>
              <a:sym typeface="Algerian"/>
            </a:endParaRPr>
          </a:p>
        </p:txBody>
      </p:sp>
      <p:sp>
        <p:nvSpPr>
          <p:cNvPr id="131" name="Google Shape;131;p17"/>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32" name="Google Shape;132;p17"/>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548915"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76200" y="152718"/>
            <a:ext cx="8839200" cy="1371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b="1" dirty="0">
                <a:latin typeface="Arimo"/>
                <a:ea typeface="Arimo"/>
                <a:cs typeface="Arimo"/>
                <a:sym typeface="Arimo"/>
              </a:rPr>
              <a:t>MOTIVATION</a:t>
            </a:r>
            <a:endParaRPr b="1">
              <a:latin typeface="Arimo"/>
              <a:ea typeface="Arimo"/>
              <a:cs typeface="Arimo"/>
              <a:sym typeface="Arimo"/>
            </a:endParaRPr>
          </a:p>
        </p:txBody>
      </p:sp>
      <p:sp>
        <p:nvSpPr>
          <p:cNvPr id="139" name="Google Shape;139;p18"/>
          <p:cNvSpPr txBox="1">
            <a:spLocks noGrp="1"/>
          </p:cNvSpPr>
          <p:nvPr>
            <p:ph type="body" idx="1"/>
          </p:nvPr>
        </p:nvSpPr>
        <p:spPr>
          <a:xfrm>
            <a:off x="533400" y="1752600"/>
            <a:ext cx="7924800" cy="4572000"/>
          </a:xfrm>
          <a:prstGeom prst="rect">
            <a:avLst/>
          </a:prstGeom>
          <a:noFill/>
          <a:ln>
            <a:noFill/>
          </a:ln>
        </p:spPr>
        <p:txBody>
          <a:bodyPr spcFirstLastPara="1" wrap="square" lIns="91425" tIns="45700" rIns="91425" bIns="45700" anchor="t" anchorCtr="0">
            <a:noAutofit/>
          </a:bodyPr>
          <a:lstStyle/>
          <a:p>
            <a:pPr marL="342900" lvl="0" indent="-184150" algn="just" rtl="0">
              <a:spcBef>
                <a:spcPts val="0"/>
              </a:spcBef>
              <a:spcAft>
                <a:spcPts val="0"/>
              </a:spcAft>
              <a:buClr>
                <a:schemeClr val="dk1"/>
              </a:buClr>
              <a:buSzPts val="2500"/>
              <a:buFont typeface="Arial" pitchFamily="34" charset="0"/>
              <a:buChar char="•"/>
            </a:pPr>
            <a:r>
              <a:rPr lang="en-US" b="0" dirty="0">
                <a:latin typeface="Times New Roman" pitchFamily="18" charset="0"/>
                <a:ea typeface="Times New Roman"/>
                <a:cs typeface="Times New Roman" pitchFamily="18" charset="0"/>
                <a:sym typeface="Times New Roman"/>
              </a:rPr>
              <a:t>In today’s World, The blindness is  a one of the most serious concern. mainly for a blind person can get injured by any object ,So this is a serious problem in day to day life.</a:t>
            </a:r>
            <a:endParaRPr b="0">
              <a:latin typeface="Times New Roman" pitchFamily="18" charset="0"/>
              <a:ea typeface="Times New Roman"/>
              <a:cs typeface="Times New Roman" pitchFamily="18" charset="0"/>
              <a:sym typeface="Times New Roman"/>
            </a:endParaRPr>
          </a:p>
          <a:p>
            <a:pPr marL="342900" lvl="0" indent="-184150" algn="just" rtl="0">
              <a:spcBef>
                <a:spcPts val="0"/>
              </a:spcBef>
              <a:spcAft>
                <a:spcPts val="0"/>
              </a:spcAft>
              <a:buClr>
                <a:schemeClr val="dk1"/>
              </a:buClr>
              <a:buSzPts val="2500"/>
              <a:buFont typeface="Noto Sans Symbols"/>
              <a:buNone/>
            </a:pPr>
            <a:endParaRPr b="0">
              <a:latin typeface="Times New Roman" pitchFamily="18" charset="0"/>
              <a:ea typeface="Times New Roman"/>
              <a:cs typeface="Times New Roman" pitchFamily="18" charset="0"/>
              <a:sym typeface="Times New Roman"/>
            </a:endParaRPr>
          </a:p>
          <a:p>
            <a:pPr marL="342900" lvl="0" indent="-184150" algn="just" rtl="0">
              <a:spcBef>
                <a:spcPts val="0"/>
              </a:spcBef>
              <a:spcAft>
                <a:spcPts val="0"/>
              </a:spcAft>
              <a:buClr>
                <a:schemeClr val="dk1"/>
              </a:buClr>
              <a:buSzPts val="2500"/>
              <a:buFont typeface="Arial" pitchFamily="34" charset="0"/>
              <a:buChar char="•"/>
            </a:pPr>
            <a:r>
              <a:rPr lang="en-US" b="0" dirty="0">
                <a:latin typeface="Times New Roman" pitchFamily="18" charset="0"/>
                <a:ea typeface="Times New Roman"/>
                <a:cs typeface="Times New Roman" pitchFamily="18" charset="0"/>
                <a:sym typeface="Times New Roman"/>
              </a:rPr>
              <a:t>So we thought about this and coming up with the Blind Assistance which help the blind person to identify object and notify to blind person by using Headphones. So they can easy interact with object and get not injured by using Blind-Face. </a:t>
            </a:r>
          </a:p>
          <a:p>
            <a:pPr marL="342900" lvl="0" indent="-184150" algn="just" rtl="0">
              <a:spcBef>
                <a:spcPts val="0"/>
              </a:spcBef>
              <a:spcAft>
                <a:spcPts val="0"/>
              </a:spcAft>
              <a:buClr>
                <a:schemeClr val="dk1"/>
              </a:buClr>
              <a:buSzPts val="2500"/>
              <a:buFont typeface="Arial" pitchFamily="34" charset="0"/>
              <a:buChar char="•"/>
            </a:pPr>
            <a:endParaRPr lang="en-US" b="0" dirty="0">
              <a:latin typeface="Times New Roman" pitchFamily="18" charset="0"/>
              <a:ea typeface="Times New Roman"/>
              <a:cs typeface="Times New Roman" pitchFamily="18" charset="0"/>
              <a:sym typeface="Times New Roman"/>
            </a:endParaRPr>
          </a:p>
          <a:p>
            <a:pPr marL="342900" lvl="0" indent="-184150" algn="just" rtl="0">
              <a:spcBef>
                <a:spcPts val="0"/>
              </a:spcBef>
              <a:spcAft>
                <a:spcPts val="0"/>
              </a:spcAft>
              <a:buClr>
                <a:schemeClr val="dk1"/>
              </a:buClr>
              <a:buSzPts val="2500"/>
              <a:buFont typeface="Arial" pitchFamily="34" charset="0"/>
              <a:buChar char="•"/>
            </a:pPr>
            <a:r>
              <a:rPr lang="en-US" b="0" dirty="0">
                <a:latin typeface="Times New Roman" pitchFamily="18" charset="0"/>
                <a:ea typeface="Times New Roman"/>
                <a:cs typeface="Times New Roman" pitchFamily="18" charset="0"/>
                <a:sym typeface="Times New Roman"/>
              </a:rPr>
              <a:t>We can decide to help Blind Person Using Our device. They can Take care of them self by avoiding some obstacle and Easy communication.</a:t>
            </a:r>
          </a:p>
        </p:txBody>
      </p:sp>
      <p:sp>
        <p:nvSpPr>
          <p:cNvPr id="140" name="Google Shape;140;p18"/>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41" name="Google Shape;141;p18"/>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519887"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457200" y="2362200"/>
            <a:ext cx="7620000" cy="1143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4400"/>
              <a:buFont typeface="Algerian"/>
              <a:buNone/>
            </a:pPr>
            <a:r>
              <a:rPr lang="en-US" sz="4400" b="1">
                <a:latin typeface="Algerian"/>
                <a:ea typeface="Algerian"/>
                <a:cs typeface="Algerian"/>
                <a:sym typeface="Algerian"/>
              </a:rPr>
              <a:t>AIM &amp; OBJECTIVES</a:t>
            </a:r>
            <a:endParaRPr sz="4400" b="1">
              <a:latin typeface="Algerian"/>
              <a:ea typeface="Algerian"/>
              <a:cs typeface="Algerian"/>
              <a:sym typeface="Algerian"/>
            </a:endParaRPr>
          </a:p>
        </p:txBody>
      </p:sp>
      <p:sp>
        <p:nvSpPr>
          <p:cNvPr id="148" name="Google Shape;148;p19"/>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49" name="Google Shape;149;p19"/>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8" name="Google Shape;301;p37"/>
          <p:cNvSpPr txBox="1">
            <a:spLocks noGrp="1"/>
          </p:cNvSpPr>
          <p:nvPr>
            <p:ph type="sldNum" idx="12"/>
          </p:nvPr>
        </p:nvSpPr>
        <p:spPr>
          <a:xfrm>
            <a:off x="8505373"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6200" y="72582"/>
            <a:ext cx="8839200" cy="88568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3600"/>
              <a:buFont typeface="Arimo"/>
              <a:buNone/>
            </a:pPr>
            <a:r>
              <a:rPr lang="en-US" b="1" dirty="0">
                <a:latin typeface="Arimo"/>
                <a:ea typeface="Arimo"/>
                <a:cs typeface="Arimo"/>
                <a:sym typeface="Arimo"/>
              </a:rPr>
              <a:t>AIM &amp; OBJECTIVES</a:t>
            </a:r>
            <a:endParaRPr b="1">
              <a:latin typeface="Arimo"/>
              <a:ea typeface="Arimo"/>
              <a:cs typeface="Arimo"/>
              <a:sym typeface="Arimo"/>
            </a:endParaRPr>
          </a:p>
        </p:txBody>
      </p:sp>
      <p:sp>
        <p:nvSpPr>
          <p:cNvPr id="156" name="Google Shape;156;p20"/>
          <p:cNvSpPr txBox="1">
            <a:spLocks noGrp="1"/>
          </p:cNvSpPr>
          <p:nvPr>
            <p:ph type="body" idx="1"/>
          </p:nvPr>
        </p:nvSpPr>
        <p:spPr>
          <a:xfrm>
            <a:off x="518886" y="1201056"/>
            <a:ext cx="7924800" cy="4909457"/>
          </a:xfrm>
          <a:prstGeom prst="rect">
            <a:avLst/>
          </a:prstGeom>
          <a:noFill/>
          <a:ln>
            <a:noFill/>
          </a:ln>
        </p:spPr>
        <p:txBody>
          <a:bodyPr spcFirstLastPara="1" wrap="square" lIns="91425" tIns="45700" rIns="91425" bIns="45700" anchor="t" anchorCtr="0">
            <a:noAutofit/>
          </a:bodyPr>
          <a:lstStyle/>
          <a:p>
            <a:pPr indent="-387350" algn="just">
              <a:spcBef>
                <a:spcPts val="0"/>
              </a:spcBef>
              <a:buSzPts val="2500"/>
              <a:buFont typeface="Wingdings" pitchFamily="2" charset="2"/>
              <a:buChar char="v"/>
            </a:pPr>
            <a:endParaRPr lang="en-US" b="0" dirty="0">
              <a:latin typeface="Times New Roman" pitchFamily="18" charset="0"/>
              <a:cs typeface="Times New Roman" pitchFamily="18" charset="0"/>
            </a:endParaRPr>
          </a:p>
          <a:p>
            <a:pPr indent="-387350" algn="just">
              <a:spcBef>
                <a:spcPts val="0"/>
              </a:spcBef>
              <a:buSzPts val="2500"/>
              <a:buFont typeface="Wingdings" pitchFamily="2" charset="2"/>
              <a:buChar char="v"/>
            </a:pPr>
            <a:r>
              <a:rPr lang="en-US" b="0" dirty="0">
                <a:latin typeface="Times New Roman" pitchFamily="18" charset="0"/>
                <a:cs typeface="Times New Roman" pitchFamily="18" charset="0"/>
              </a:rPr>
              <a:t>Our aim here is to help blind person that use our device to identify the person and using this device they know the expression of the person and also we try to help they can't injured by obstacles and live happy in a daily life using Assistance Device.</a:t>
            </a:r>
          </a:p>
          <a:p>
            <a:pPr indent="-387350" algn="just">
              <a:spcBef>
                <a:spcPts val="0"/>
              </a:spcBef>
              <a:buSzPts val="2500"/>
            </a:pPr>
            <a:endParaRPr lang="en-US" b="0" dirty="0">
              <a:latin typeface="Times New Roman" pitchFamily="18" charset="0"/>
              <a:cs typeface="Times New Roman" pitchFamily="18" charset="0"/>
            </a:endParaRPr>
          </a:p>
          <a:p>
            <a:pPr lvl="0">
              <a:buFont typeface="Wingdings" pitchFamily="2" charset="2"/>
              <a:buChar char="v"/>
            </a:pPr>
            <a:r>
              <a:rPr lang="en-US" b="0" dirty="0">
                <a:latin typeface="Times New Roman" pitchFamily="18" charset="0"/>
                <a:cs typeface="Times New Roman" pitchFamily="18" charset="0"/>
              </a:rPr>
              <a:t>Objectives following:</a:t>
            </a:r>
          </a:p>
          <a:p>
            <a:pPr>
              <a:buFont typeface="Arial" pitchFamily="34" charset="0"/>
              <a:buChar char="•"/>
            </a:pPr>
            <a:r>
              <a:rPr lang="en-IN" b="0" dirty="0">
                <a:latin typeface="Times New Roman" pitchFamily="18" charset="0"/>
                <a:cs typeface="Times New Roman" pitchFamily="18" charset="0"/>
              </a:rPr>
              <a:t>To provide a user friendly environment for blind person</a:t>
            </a:r>
            <a:endParaRPr lang="en-US" b="0" dirty="0">
              <a:latin typeface="Times New Roman" pitchFamily="18" charset="0"/>
              <a:cs typeface="Times New Roman" pitchFamily="18" charset="0"/>
            </a:endParaRPr>
          </a:p>
          <a:p>
            <a:pPr lvl="0">
              <a:buFont typeface="Arial" pitchFamily="34" charset="0"/>
              <a:buChar char="•"/>
            </a:pPr>
            <a:r>
              <a:rPr lang="en" b="0" dirty="0">
                <a:solidFill>
                  <a:schemeClr val="tx1"/>
                </a:solidFill>
                <a:latin typeface="Times New Roman" pitchFamily="18" charset="0"/>
                <a:cs typeface="Times New Roman" pitchFamily="18" charset="0"/>
              </a:rPr>
              <a:t>To provide face identification</a:t>
            </a:r>
          </a:p>
          <a:p>
            <a:pPr lvl="0">
              <a:buFont typeface="Arial" pitchFamily="34" charset="0"/>
              <a:buChar char="•"/>
            </a:pPr>
            <a:r>
              <a:rPr lang="en" b="0" dirty="0">
                <a:solidFill>
                  <a:schemeClr val="tx1"/>
                </a:solidFill>
                <a:latin typeface="Times New Roman" pitchFamily="18" charset="0"/>
                <a:cs typeface="Times New Roman" pitchFamily="18" charset="0"/>
              </a:rPr>
              <a:t>To detect face emotion of a person </a:t>
            </a:r>
          </a:p>
          <a:p>
            <a:pPr>
              <a:buFont typeface="Arial" pitchFamily="34" charset="0"/>
              <a:buChar char="•"/>
            </a:pPr>
            <a:r>
              <a:rPr lang="en-IN" b="0" dirty="0">
                <a:latin typeface="Times New Roman" pitchFamily="18" charset="0"/>
                <a:cs typeface="Times New Roman" pitchFamily="18" charset="0"/>
              </a:rPr>
              <a:t>To provide a detection of objects</a:t>
            </a:r>
            <a:endParaRPr lang="en" b="0" dirty="0">
              <a:solidFill>
                <a:schemeClr val="tx1"/>
              </a:solidFill>
              <a:latin typeface="Times New Roman" pitchFamily="18" charset="0"/>
              <a:cs typeface="Times New Roman" pitchFamily="18" charset="0"/>
            </a:endParaRPr>
          </a:p>
          <a:p>
            <a:pPr lvl="0">
              <a:buFont typeface="Arial" pitchFamily="34" charset="0"/>
              <a:buChar char="•"/>
            </a:pPr>
            <a:r>
              <a:rPr lang="en" b="0" dirty="0">
                <a:solidFill>
                  <a:schemeClr val="tx1"/>
                </a:solidFill>
                <a:latin typeface="Times New Roman" pitchFamily="18" charset="0"/>
                <a:cs typeface="Times New Roman" pitchFamily="18" charset="0"/>
              </a:rPr>
              <a:t>To provide Assistance System.(Future Work)</a:t>
            </a:r>
          </a:p>
          <a:p>
            <a:pPr>
              <a:buFont typeface="Arial" pitchFamily="34" charset="0"/>
              <a:buChar char="•"/>
            </a:pPr>
            <a:endParaRPr lang="en-US" sz="2500" b="0" dirty="0">
              <a:latin typeface="Times New Roman" pitchFamily="18" charset="0"/>
              <a:ea typeface="Times New Roman"/>
              <a:cs typeface="Times New Roman" pitchFamily="18" charset="0"/>
              <a:sym typeface="Times New Roman"/>
            </a:endParaRPr>
          </a:p>
          <a:p>
            <a:pPr indent="-387350" algn="just">
              <a:spcBef>
                <a:spcPts val="0"/>
              </a:spcBef>
              <a:buSzPts val="2500"/>
            </a:pPr>
            <a:endParaRPr lang="en-US" sz="2400" b="0" dirty="0">
              <a:latin typeface="Times New Roman" pitchFamily="18" charset="0"/>
              <a:cs typeface="Times New Roman" pitchFamily="18" charset="0"/>
            </a:endParaRPr>
          </a:p>
        </p:txBody>
      </p:sp>
      <p:sp>
        <p:nvSpPr>
          <p:cNvPr id="157" name="Google Shape;157;p2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p>
            <a:r>
              <a:rPr lang="en-US" dirty="0"/>
              <a:t>15-April-2020</a:t>
            </a:r>
          </a:p>
        </p:txBody>
      </p:sp>
      <p:sp>
        <p:nvSpPr>
          <p:cNvPr id="158" name="Google Shape;158;p20"/>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p>
            <a:r>
              <a:rPr lang="en-US"/>
              <a:t>Blind-Face</a:t>
            </a:r>
            <a:endParaRPr/>
          </a:p>
        </p:txBody>
      </p:sp>
      <p:sp>
        <p:nvSpPr>
          <p:cNvPr id="9" name="Google Shape;301;p37"/>
          <p:cNvSpPr txBox="1">
            <a:spLocks noGrp="1"/>
          </p:cNvSpPr>
          <p:nvPr>
            <p:ph type="sldNum" idx="12"/>
          </p:nvPr>
        </p:nvSpPr>
        <p:spPr>
          <a:xfrm>
            <a:off x="8505373" y="6019786"/>
            <a:ext cx="533400" cy="1315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9</a:t>
            </a:fld>
            <a:endParaRPr/>
          </a:p>
        </p:txBody>
      </p:sp>
    </p:spTree>
  </p:cSld>
  <p:clrMapOvr>
    <a:masterClrMapping/>
  </p:clrMapOvr>
</p:sld>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3668</TotalTime>
  <Words>2453</Words>
  <Application>Microsoft Office PowerPoint</Application>
  <PresentationFormat>On-screen Show (4:3)</PresentationFormat>
  <Paragraphs>503</Paragraphs>
  <Slides>40</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Arimo</vt:lpstr>
      <vt:lpstr>Arial</vt:lpstr>
      <vt:lpstr>Times New Roman</vt:lpstr>
      <vt:lpstr>Arial Black</vt:lpstr>
      <vt:lpstr>Calibri</vt:lpstr>
      <vt:lpstr>Noto Sans Symbols</vt:lpstr>
      <vt:lpstr>Algerian</vt:lpstr>
      <vt:lpstr>Wingdings</vt:lpstr>
      <vt:lpstr>Essential</vt:lpstr>
      <vt:lpstr>  Blind-Face (Face Expression Identification Using Image Processing)</vt:lpstr>
      <vt:lpstr>OUTLINE</vt:lpstr>
      <vt:lpstr>INTRODUCTION</vt:lpstr>
      <vt:lpstr>Blind-Face</vt:lpstr>
      <vt:lpstr>Continues…</vt:lpstr>
      <vt:lpstr>MOTIVATION</vt:lpstr>
      <vt:lpstr>MOTIVATION</vt:lpstr>
      <vt:lpstr>AIM &amp; OBJECTIVES</vt:lpstr>
      <vt:lpstr>AIM &amp; OBJECTIVES</vt:lpstr>
      <vt:lpstr>Application</vt:lpstr>
      <vt:lpstr>LITERATURE SURVEY</vt:lpstr>
      <vt:lpstr>PAPER 1: Local Gaussian Difference Extrema Pattern: A New Feature Extractor for Face Recognition</vt:lpstr>
      <vt:lpstr>PAPER 2: A Fast and Accurate System for Face Detection, Identiﬁcation, and Veriﬁcation</vt:lpstr>
      <vt:lpstr>PAPER 3: Robust Face Detection Using Hybrid Skin Color Matching under Different Illuminations   </vt:lpstr>
      <vt:lpstr>PAPER 4:  Face Detection with the Faster R-CNN</vt:lpstr>
      <vt:lpstr>PAPER 5:  DETECTION OF ACCURATE FACIAL DETECTION USING HYBRID DEEP CONVOLUTIONAL RECURRENT NEURAL NETWORK </vt:lpstr>
      <vt:lpstr>    PAPER 06:  A Static Hand Gesture and Face Recognition System For Blind People </vt:lpstr>
      <vt:lpstr>PAPER 07:  Facial Expression Recognition in Image Sequences Using 1D Transform and Gabor Wavelet Transform</vt:lpstr>
      <vt:lpstr>PAPER 08:  Enhancing Emotion Detection Using Metric Learning Approach</vt:lpstr>
      <vt:lpstr>   PAPER 09: A Comparative Analysis on various Face Recognition Techniques </vt:lpstr>
      <vt:lpstr>PAPER 10: SIFRS: Spoof Invariant Facial Recognition System</vt:lpstr>
      <vt:lpstr>PAPER 11: Overview of Biometric and Facial Recognition Techniques </vt:lpstr>
      <vt:lpstr>PAPER 12: Mobile CMOS Image Sensor Test System through Image Processing Technique </vt:lpstr>
      <vt:lpstr>    Grant Chart</vt:lpstr>
      <vt:lpstr>    Methodology</vt:lpstr>
      <vt:lpstr>Existing Workflow </vt:lpstr>
      <vt:lpstr>Proposed Workflow</vt:lpstr>
      <vt:lpstr>PowerPoint Presentation</vt:lpstr>
      <vt:lpstr>IMPLEMENTATION</vt:lpstr>
      <vt:lpstr>PI CAMERA:</vt:lpstr>
      <vt:lpstr>  Face Detection And Face Recognition:    </vt:lpstr>
      <vt:lpstr>PowerPoint Presentation</vt:lpstr>
      <vt:lpstr>PowerPoint Presentation</vt:lpstr>
      <vt:lpstr>PowerPoint Presentation</vt:lpstr>
      <vt:lpstr>CONCLUSION</vt:lpstr>
      <vt:lpstr>CONCLUSION</vt:lpstr>
      <vt:lpstr>REFERENCES</vt:lpstr>
      <vt:lpstr>Continue…</vt:lpstr>
      <vt:lpstr>Continue…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Blind-Face (Face Expression Identification Using Image Processing)</dc:title>
  <dc:creator>krupali</dc:creator>
  <cp:lastModifiedBy>Rishi Joshi</cp:lastModifiedBy>
  <cp:revision>190</cp:revision>
  <dcterms:modified xsi:type="dcterms:W3CDTF">2020-04-13T14:17:26Z</dcterms:modified>
</cp:coreProperties>
</file>